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3"/>
    <p:sldId id="257" r:id="rId4"/>
    <p:sldId id="446" r:id="rId5"/>
    <p:sldId id="447" r:id="rId6"/>
    <p:sldId id="261" r:id="rId7"/>
    <p:sldId id="541" r:id="rId8"/>
    <p:sldId id="448" r:id="rId9"/>
    <p:sldId id="267" r:id="rId10"/>
    <p:sldId id="266" r:id="rId11"/>
    <p:sldId id="268" r:id="rId12"/>
    <p:sldId id="269" r:id="rId13"/>
    <p:sldId id="348" r:id="rId14"/>
    <p:sldId id="347" r:id="rId15"/>
    <p:sldId id="319" r:id="rId16"/>
    <p:sldId id="320" r:id="rId17"/>
    <p:sldId id="323" r:id="rId18"/>
    <p:sldId id="326" r:id="rId19"/>
    <p:sldId id="328" r:id="rId20"/>
    <p:sldId id="330" r:id="rId21"/>
    <p:sldId id="368" r:id="rId22"/>
    <p:sldId id="367" r:id="rId23"/>
    <p:sldId id="365" r:id="rId24"/>
    <p:sldId id="543" r:id="rId25"/>
    <p:sldId id="346" r:id="rId26"/>
    <p:sldId id="362" r:id="rId27"/>
    <p:sldId id="361" r:id="rId28"/>
    <p:sldId id="343" r:id="rId29"/>
    <p:sldId id="273" r:id="rId30"/>
    <p:sldId id="344" r:id="rId31"/>
    <p:sldId id="260" r:id="rId32"/>
    <p:sldId id="294" r:id="rId33"/>
    <p:sldId id="545" r:id="rId34"/>
    <p:sldId id="546" r:id="rId35"/>
    <p:sldId id="295" r:id="rId36"/>
    <p:sldId id="297" r:id="rId37"/>
    <p:sldId id="340" r:id="rId38"/>
    <p:sldId id="550" r:id="rId39"/>
    <p:sldId id="551" r:id="rId40"/>
    <p:sldId id="358" r:id="rId41"/>
    <p:sldId id="359" r:id="rId42"/>
    <p:sldId id="300" r:id="rId43"/>
    <p:sldId id="301" r:id="rId44"/>
    <p:sldId id="302" r:id="rId45"/>
    <p:sldId id="306" r:id="rId46"/>
    <p:sldId id="307" r:id="rId47"/>
    <p:sldId id="349" r:id="rId48"/>
    <p:sldId id="308" r:id="rId49"/>
    <p:sldId id="351" r:id="rId50"/>
    <p:sldId id="352" r:id="rId51"/>
    <p:sldId id="353" r:id="rId52"/>
    <p:sldId id="350" r:id="rId53"/>
    <p:sldId id="369" r:id="rId54"/>
    <p:sldId id="544" r:id="rId55"/>
    <p:sldId id="371" r:id="rId56"/>
    <p:sldId id="373" r:id="rId57"/>
    <p:sldId id="374" r:id="rId58"/>
    <p:sldId id="547" r:id="rId59"/>
    <p:sldId id="375" r:id="rId60"/>
    <p:sldId id="376" r:id="rId62"/>
    <p:sldId id="377" r:id="rId63"/>
    <p:sldId id="548" r:id="rId64"/>
    <p:sldId id="549" r:id="rId65"/>
    <p:sldId id="378" r:id="rId66"/>
    <p:sldId id="372" r:id="rId67"/>
    <p:sldId id="354" r:id="rId68"/>
    <p:sldId id="355" r:id="rId69"/>
    <p:sldId id="356" r:id="rId70"/>
    <p:sldId id="357" r:id="rId71"/>
    <p:sldId id="309" r:id="rId72"/>
    <p:sldId id="310" r:id="rId73"/>
    <p:sldId id="311" r:id="rId74"/>
    <p:sldId id="312" r:id="rId75"/>
    <p:sldId id="313" r:id="rId76"/>
    <p:sldId id="360" r:id="rId77"/>
    <p:sldId id="262" r:id="rId78"/>
    <p:sldId id="265" r:id="rId79"/>
    <p:sldId id="345" r:id="rId80"/>
    <p:sldId id="542" r:id="rId81"/>
    <p:sldId id="331" r:id="rId82"/>
    <p:sldId id="332" r:id="rId83"/>
    <p:sldId id="333" r:id="rId84"/>
    <p:sldId id="392" r:id="rId85"/>
    <p:sldId id="334" r:id="rId86"/>
    <p:sldId id="335" r:id="rId87"/>
    <p:sldId id="336" r:id="rId88"/>
    <p:sldId id="387" r:id="rId89"/>
    <p:sldId id="386" r:id="rId90"/>
    <p:sldId id="381" r:id="rId91"/>
    <p:sldId id="388" r:id="rId92"/>
    <p:sldId id="390" r:id="rId93"/>
    <p:sldId id="382" r:id="rId94"/>
    <p:sldId id="391" r:id="rId95"/>
    <p:sldId id="385" r:id="rId96"/>
    <p:sldId id="384" r:id="rId97"/>
    <p:sldId id="263" r:id="rId9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7814" autoAdjust="0"/>
  </p:normalViewPr>
  <p:slideViewPr>
    <p:cSldViewPr snapToGrid="0">
      <p:cViewPr varScale="1">
        <p:scale>
          <a:sx n="98" d="100"/>
          <a:sy n="98" d="100"/>
        </p:scale>
        <p:origin x="3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presProps" Target="presProps.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1" Type="http://schemas.openxmlformats.org/officeDocument/2006/relationships/tableStyles" Target="tableStyles.xml"/><Relationship Id="rId100" Type="http://schemas.openxmlformats.org/officeDocument/2006/relationships/viewProps" Target="viewProps.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2000" b="1" i="0" u="none" strike="noStrike" kern="1200" cap="all" spc="5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r>
              <a:rPr lang="zh-CN" altLang="en-US" dirty="0"/>
              <a:t>整体存储量规模趋势</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delete val="1"/>
          </c:dLbls>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ser>
        <c:dLbls>
          <c:showLegendKey val="0"/>
          <c:showVal val="0"/>
          <c:showCatName val="0"/>
          <c:showSerName val="0"/>
          <c:showPercent val="0"/>
          <c:showBubbleSize val="0"/>
        </c:dLbls>
        <c:gapWidth val="355"/>
        <c:overlap val="-70"/>
        <c:axId val="529471880"/>
        <c:axId val="529475016"/>
      </c:barChart>
      <c:catAx>
        <c:axId val="529471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p>
        </c:txPr>
        <c:crossAx val="529475016"/>
        <c:crosses val="autoZero"/>
        <c:auto val="1"/>
        <c:lblAlgn val="ctr"/>
        <c:lblOffset val="100"/>
        <c:noMultiLvlLbl val="0"/>
      </c:catAx>
      <c:valAx>
        <c:axId val="529475016"/>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p>
        </c:txPr>
        <c:crossAx val="5294718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p>
      </c:txPr>
    </c:legend>
    <c:plotVisOnly val="1"/>
    <c:dispBlanksAs val="gap"/>
    <c:showDLblsOverMax val="0"/>
  </c:chart>
  <c:spPr>
    <a:noFill/>
    <a:ln>
      <a:noFill/>
    </a:ln>
    <a:effectLst/>
  </c:spPr>
  <c:txPr>
    <a:bodyPr/>
    <a:lstStyle/>
    <a:p>
      <a:pPr>
        <a:defRPr lang="zh-CN">
          <a:latin typeface="Times New Roman" panose="02020603050405020304" pitchFamily="18" charset="0"/>
          <a:ea typeface="微软雅黑" panose="020B0503020204020204" charset="-122"/>
          <a:cs typeface="Times New Roman" panose="02020603050405020304" pitchFamily="18" charset="0"/>
        </a:defRPr>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5BB42-E084-4589-8E08-AB8D6D3139A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6B78-9295-4BFE-A443-589B91E82CD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开源</a:t>
            </a:r>
            <a:endParaRPr lang="zh-CN" altLang="en-US" dirty="0"/>
          </a:p>
        </p:txBody>
      </p:sp>
      <p:sp>
        <p:nvSpPr>
          <p:cNvPr id="4" name="灯片编号占位符 3"/>
          <p:cNvSpPr>
            <a:spLocks noGrp="1"/>
          </p:cNvSpPr>
          <p:nvPr>
            <p:ph type="sldNum" sz="quarter" idx="10"/>
          </p:nvPr>
        </p:nvSpPr>
        <p:spPr/>
        <p:txBody>
          <a:bodyPr/>
          <a:lstStyle/>
          <a:p>
            <a:fld id="{18206B78-9295-4BFE-A443-589B91E82CD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目前谷歌的计划已经引起了当局和附近居民的担忧。不过主要原因并不是因为谷歌的冷却水脏，而是因为热水会破坏当地湖水的生态。毕竟水生生物对水温相当敏感</a:t>
            </a:r>
            <a:endParaRPr lang="zh-CN" altLang="en-US" dirty="0" smtClean="0"/>
          </a:p>
          <a:p>
            <a:endParaRPr lang="zh-CN" altLang="en-US" dirty="0" smtClean="0"/>
          </a:p>
          <a:p>
            <a:r>
              <a:rPr lang="zh-CN" altLang="en-US" dirty="0" smtClean="0"/>
              <a:t>作者：科技新知</a:t>
            </a:r>
            <a:endParaRPr lang="zh-CN" altLang="en-US" dirty="0" smtClean="0"/>
          </a:p>
          <a:p>
            <a:r>
              <a:rPr lang="zh-CN" altLang="en-US" dirty="0" smtClean="0"/>
              <a:t>链接：</a:t>
            </a:r>
            <a:r>
              <a:rPr lang="en-US" altLang="zh-CN" dirty="0" smtClean="0"/>
              <a:t>https://xueqiu.com/8190054671/152487279</a:t>
            </a:r>
            <a:endParaRPr lang="en-US" altLang="zh-CN" dirty="0" smtClean="0"/>
          </a:p>
          <a:p>
            <a:r>
              <a:rPr lang="zh-CN" altLang="en-US" dirty="0" smtClean="0"/>
              <a:t>来源：雪球</a:t>
            </a:r>
            <a:endParaRPr lang="zh-CN" altLang="en-US" dirty="0" smtClean="0"/>
          </a:p>
          <a:p>
            <a:r>
              <a:rPr lang="zh-CN" altLang="en-US" dirty="0" smtClean="0"/>
              <a:t>著作权归作者所有。商业转载请联系作者获得授权，非商业转载请注明出处。</a:t>
            </a:r>
            <a:endParaRPr lang="zh-CN" altLang="en-US" dirty="0" smtClean="0"/>
          </a:p>
          <a:p>
            <a:r>
              <a:rPr lang="zh-CN" altLang="en-US" dirty="0" smtClean="0"/>
              <a:t>风险提示：本文所提到的观点仅代表个人的意见，所涉及标的不作推荐，据此买卖，风险自负。</a:t>
            </a:r>
            <a:endParaRPr lang="zh-CN" altLang="en-US" dirty="0"/>
          </a:p>
        </p:txBody>
      </p:sp>
      <p:sp>
        <p:nvSpPr>
          <p:cNvPr id="4" name="灯片编号占位符 3"/>
          <p:cNvSpPr>
            <a:spLocks noGrp="1"/>
          </p:cNvSpPr>
          <p:nvPr>
            <p:ph type="sldNum" sz="quarter" idx="10"/>
          </p:nvPr>
        </p:nvSpPr>
        <p:spPr/>
        <p:txBody>
          <a:bodyPr/>
          <a:lstStyle/>
          <a:p>
            <a:fld id="{18206B78-9295-4BFE-A443-589B91E82CD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一是山洞结构可以散热。山洞特殊的结构，就像一个巨大的空调。山洞外的冷空气从主洞口进入，经过制冷模块与</a:t>
            </a:r>
            <a:r>
              <a:rPr lang="en-US" altLang="zh-CN" dirty="0" smtClean="0"/>
              <a:t>IT</a:t>
            </a:r>
            <a:r>
              <a:rPr lang="zh-CN" altLang="en-US" dirty="0" smtClean="0"/>
              <a:t>设备热回风进行间接换热后，从竖井排出。这样既可以充分利用外部自然冷源，又避免了外界空气对设备的影响。</a:t>
            </a:r>
            <a:endParaRPr lang="zh-CN" altLang="en-US" dirty="0" smtClean="0"/>
          </a:p>
          <a:p>
            <a:endParaRPr lang="zh-CN" altLang="en-US" dirty="0" smtClean="0"/>
          </a:p>
          <a:p>
            <a:r>
              <a:rPr lang="zh-CN" altLang="en-US" dirty="0" smtClean="0"/>
              <a:t>更主要的是安全。腾讯称，贵安七星数据中心是参照我国高等级人防标准建设，具备突发防护能力，可防相应级别常规打击和核打击。发生突发事件时，它将自动切换到防护模式不间断运行。</a:t>
            </a:r>
            <a:endParaRPr lang="zh-CN" altLang="en-US" dirty="0"/>
          </a:p>
        </p:txBody>
      </p:sp>
      <p:sp>
        <p:nvSpPr>
          <p:cNvPr id="4" name="灯片编号占位符 3"/>
          <p:cNvSpPr>
            <a:spLocks noGrp="1"/>
          </p:cNvSpPr>
          <p:nvPr>
            <p:ph type="sldNum" sz="quarter" idx="10"/>
          </p:nvPr>
        </p:nvSpPr>
        <p:spPr/>
        <p:txBody>
          <a:bodyPr/>
          <a:lstStyle/>
          <a:p>
            <a:fld id="{18206B78-9295-4BFE-A443-589B91E82CD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节流</a:t>
            </a:r>
            <a:endParaRPr lang="zh-CN" altLang="en-US" dirty="0"/>
          </a:p>
        </p:txBody>
      </p:sp>
      <p:sp>
        <p:nvSpPr>
          <p:cNvPr id="4" name="灯片编号占位符 3"/>
          <p:cNvSpPr>
            <a:spLocks noGrp="1"/>
          </p:cNvSpPr>
          <p:nvPr>
            <p:ph type="sldNum" sz="quarter" idx="10"/>
          </p:nvPr>
        </p:nvSpPr>
        <p:spPr/>
        <p:txBody>
          <a:bodyPr/>
          <a:lstStyle/>
          <a:p>
            <a:fld id="{18206B78-9295-4BFE-A443-589B91E82CD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9890BD5-1E1C-4C30-A502-83AE4551E3F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3C1238-79D6-4603-8859-07F57D00155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890BD5-1E1C-4C30-A502-83AE4551E3F9}"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C1238-79D6-4603-8859-07F57D0015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chart" Target="../charts/chart1.xml"/></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cs-course/data-center-course-assignment-2020" TargetMode="External"/><Relationship Id="rId1" Type="http://schemas.openxmlformats.org/officeDocument/2006/relationships/hyperlink" Target="https://github.com/cs210-566"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jpeg"/><Relationship Id="rId3" Type="http://schemas.openxmlformats.org/officeDocument/2006/relationships/image" Target="../media/image22.jpeg"/><Relationship Id="rId2" Type="http://schemas.microsoft.com/office/2007/relationships/hdphoto" Target="../media/image21.wdp"/><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 Id="rId3" Type="http://schemas.microsoft.com/office/2007/relationships/hdphoto" Target="../media/image30.wdp"/><Relationship Id="rId2" Type="http://schemas.openxmlformats.org/officeDocument/2006/relationships/image" Target="../media/image29.png"/><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zshi@hust.edu.cn"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jpeg"/><Relationship Id="rId12" Type="http://schemas.openxmlformats.org/officeDocument/2006/relationships/slideLayout" Target="../slideLayouts/slideLayout2.xml"/><Relationship Id="rId11" Type="http://schemas.openxmlformats.org/officeDocument/2006/relationships/image" Target="../media/image48.jpeg"/><Relationship Id="rId10" Type="http://schemas.openxmlformats.org/officeDocument/2006/relationships/image" Target="../media/image47.jpeg"/><Relationship Id="rId1"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7.jpeg"/><Relationship Id="rId2" Type="http://schemas.microsoft.com/office/2007/relationships/hdphoto" Target="../media/image56.wdp"/><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mailto:zshi@hust.edu.cn"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jpeg"/><Relationship Id="rId2" Type="http://schemas.microsoft.com/office/2007/relationships/hdphoto" Target="../media/image56.wdp"/><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jpeg"/><Relationship Id="rId1" Type="http://schemas.openxmlformats.org/officeDocument/2006/relationships/image" Target="../media/image59.jpe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jpeg"/><Relationship Id="rId1" Type="http://schemas.openxmlformats.org/officeDocument/2006/relationships/image" Target="../media/image75.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jpeg"/><Relationship Id="rId1" Type="http://schemas.openxmlformats.org/officeDocument/2006/relationships/image" Target="../media/image77.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jpeg"/><Relationship Id="rId2" Type="http://schemas.microsoft.com/office/2007/relationships/hdphoto" Target="../media/image83.wdp"/><Relationship Id="rId1" Type="http://schemas.openxmlformats.org/officeDocument/2006/relationships/image" Target="../media/image8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image" Target="../media/image86.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jpeg"/><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image" Target="../media/image92.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3.jpeg"/><Relationship Id="rId1" Type="http://schemas.openxmlformats.org/officeDocument/2006/relationships/image" Target="../media/image102.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05.jpeg"/><Relationship Id="rId1" Type="http://schemas.openxmlformats.org/officeDocument/2006/relationships/image" Target="../media/image104.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7.jpeg"/><Relationship Id="rId1" Type="http://schemas.openxmlformats.org/officeDocument/2006/relationships/image" Target="../media/image106.jpe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4.jpeg"/><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image" Target="../media/image11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jpeg"/><Relationship Id="rId1" Type="http://schemas.openxmlformats.org/officeDocument/2006/relationships/image" Target="../media/image116.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8.jpeg"/></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7.jpeg"/><Relationship Id="rId7" Type="http://schemas.openxmlformats.org/officeDocument/2006/relationships/image" Target="../media/image126.jpeg"/><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jpeg"/><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image" Target="../media/image12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jpeg"/><Relationship Id="rId1" Type="http://schemas.openxmlformats.org/officeDocument/2006/relationships/image" Target="../media/image128.jpe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jpeg"/><Relationship Id="rId1" Type="http://schemas.openxmlformats.org/officeDocument/2006/relationships/image" Target="../media/image129.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0.jpeg"/><Relationship Id="rId2" Type="http://schemas.openxmlformats.org/officeDocument/2006/relationships/image" Target="../media/image131.jpeg"/><Relationship Id="rId1" Type="http://schemas.openxmlformats.org/officeDocument/2006/relationships/image" Target="../media/image130.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jpeg"/><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image" Target="../media/image13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image" Target="../media/image138.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4.jpeg"/><Relationship Id="rId3" Type="http://schemas.openxmlformats.org/officeDocument/2006/relationships/image" Target="../media/image143.jpeg"/><Relationship Id="rId2" Type="http://schemas.openxmlformats.org/officeDocument/2006/relationships/image" Target="../media/image142.jpeg"/><Relationship Id="rId1" Type="http://schemas.openxmlformats.org/officeDocument/2006/relationships/image" Target="../media/image14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jpeg"/><Relationship Id="rId1"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jpeg"/><Relationship Id="rId1" Type="http://schemas.openxmlformats.org/officeDocument/2006/relationships/image" Target="../media/image145.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mirrors.hust.edu.cn/" TargetMode="Externa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jpeg"/><Relationship Id="rId1" Type="http://schemas.openxmlformats.org/officeDocument/2006/relationships/image" Target="../media/image152.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9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jpe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黑体" panose="02010609060101010101" pitchFamily="49" charset="-122"/>
                <a:ea typeface="黑体" panose="02010609060101010101" pitchFamily="49" charset="-122"/>
              </a:rPr>
              <a:t>数据中心技术</a:t>
            </a:r>
            <a:endParaRPr lang="zh-CN" altLang="en-US"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p:txBody>
          <a:bodyPr>
            <a:norm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施展 童薇</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武汉光电国家实验室</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2020-11-03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至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2020-12-22</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平台技术：虚拟机集群</a:t>
            </a:r>
            <a:endParaRPr lang="zh-CN" altLang="en-US" dirty="0"/>
          </a:p>
        </p:txBody>
      </p:sp>
      <p:pic>
        <p:nvPicPr>
          <p:cNvPr id="4" name="图片 3"/>
          <p:cNvPicPr>
            <a:picLocks noChangeAspect="1"/>
          </p:cNvPicPr>
          <p:nvPr/>
        </p:nvPicPr>
        <p:blipFill>
          <a:blip r:embed="rId1"/>
          <a:stretch>
            <a:fillRect/>
          </a:stretch>
        </p:blipFill>
        <p:spPr>
          <a:xfrm>
            <a:off x="180000" y="1440000"/>
            <a:ext cx="5520016" cy="4680000"/>
          </a:xfrm>
          <a:prstGeom prst="rect">
            <a:avLst/>
          </a:prstGeom>
          <a:solidFill>
            <a:srgbClr val="FFFFFF">
              <a:shade val="85000"/>
            </a:srgbClr>
          </a:solidFill>
          <a:ln w="1905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2"/>
          <a:stretch>
            <a:fillRect/>
          </a:stretch>
        </p:blipFill>
        <p:spPr>
          <a:xfrm>
            <a:off x="1620000" y="3060000"/>
            <a:ext cx="7449713" cy="3600000"/>
          </a:xfrm>
          <a:prstGeom prst="rect">
            <a:avLst/>
          </a:prstGeom>
          <a:solidFill>
            <a:srgbClr val="FFFFFF">
              <a:shade val="85000"/>
            </a:srgbClr>
          </a:solidFill>
          <a:ln w="1905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平台技术：容器</a:t>
            </a:r>
            <a:endParaRPr lang="zh-CN" altLang="en-US" dirty="0"/>
          </a:p>
        </p:txBody>
      </p:sp>
      <p:pic>
        <p:nvPicPr>
          <p:cNvPr id="5" name="图片 4"/>
          <p:cNvPicPr>
            <a:picLocks noChangeAspect="1"/>
          </p:cNvPicPr>
          <p:nvPr/>
        </p:nvPicPr>
        <p:blipFill>
          <a:blip r:embed="rId1"/>
          <a:stretch>
            <a:fillRect/>
          </a:stretch>
        </p:blipFill>
        <p:spPr>
          <a:xfrm>
            <a:off x="360000" y="1800000"/>
            <a:ext cx="5400000" cy="4697499"/>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stretch>
            <a:fillRect/>
          </a:stretch>
        </p:blipFill>
        <p:spPr>
          <a:xfrm>
            <a:off x="3484216" y="1442906"/>
            <a:ext cx="5400000" cy="389666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慢着</a:t>
            </a:r>
            <a:endParaRPr lang="zh-CN" altLang="en-US" dirty="0"/>
          </a:p>
        </p:txBody>
      </p:sp>
      <p:sp>
        <p:nvSpPr>
          <p:cNvPr id="3" name="内容占位符 2"/>
          <p:cNvSpPr>
            <a:spLocks noGrp="1"/>
          </p:cNvSpPr>
          <p:nvPr>
            <p:ph idx="1"/>
          </p:nvPr>
        </p:nvSpPr>
        <p:spPr/>
        <p:txBody>
          <a:bodyPr/>
          <a:lstStyle/>
          <a:p>
            <a:r>
              <a:rPr lang="zh-CN" altLang="en-US" dirty="0"/>
              <a:t>好像有不少术语</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0000" y="2340000"/>
            <a:ext cx="4320000" cy="432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还有</a:t>
            </a:r>
            <a:endParaRPr lang="zh-CN" altLang="en-US" dirty="0"/>
          </a:p>
        </p:txBody>
      </p:sp>
      <p:sp>
        <p:nvSpPr>
          <p:cNvPr id="3" name="内容占位符 2"/>
          <p:cNvSpPr>
            <a:spLocks noGrp="1"/>
          </p:cNvSpPr>
          <p:nvPr>
            <p:ph idx="1"/>
          </p:nvPr>
        </p:nvSpPr>
        <p:spPr/>
        <p:txBody>
          <a:bodyPr/>
          <a:lstStyle/>
          <a:p>
            <a:r>
              <a:rPr lang="zh-CN" altLang="en-US" dirty="0"/>
              <a:t>不少相关项目</a:t>
            </a:r>
            <a:endParaRPr lang="zh-CN" altLang="en-US" dirty="0"/>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28650" y="2520000"/>
            <a:ext cx="7920000" cy="396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背景调查</a:t>
            </a:r>
            <a:endParaRPr lang="zh-CN" altLang="en-US" dirty="0"/>
          </a:p>
        </p:txBody>
      </p:sp>
      <p:sp>
        <p:nvSpPr>
          <p:cNvPr id="3" name="内容占位符 2"/>
          <p:cNvSpPr>
            <a:spLocks noGrp="1"/>
          </p:cNvSpPr>
          <p:nvPr>
            <p:ph idx="1"/>
          </p:nvPr>
        </p:nvSpPr>
        <p:spPr>
          <a:xfrm>
            <a:off x="628650" y="1825625"/>
            <a:ext cx="4354830" cy="4351338"/>
          </a:xfrm>
        </p:spPr>
        <p:txBody>
          <a:bodyPr>
            <a:normAutofit fontScale="55000" lnSpcReduction="20000"/>
          </a:bodyPr>
          <a:lstStyle/>
          <a:p>
            <a:pPr>
              <a:lnSpc>
                <a:spcPct val="140000"/>
              </a:lnSpc>
            </a:pPr>
            <a:r>
              <a:rPr lang="zh-CN" altLang="en-US" dirty="0"/>
              <a:t>装机</a:t>
            </a:r>
            <a:endParaRPr lang="en-US" altLang="zh-CN" dirty="0"/>
          </a:p>
          <a:p>
            <a:pPr lvl="1">
              <a:lnSpc>
                <a:spcPct val="140000"/>
              </a:lnSpc>
            </a:pPr>
            <a:r>
              <a:rPr lang="zh-CN" altLang="en-US" dirty="0" smtClean="0"/>
              <a:t>在裸机上安装过系统</a:t>
            </a:r>
            <a:endParaRPr lang="en-US" altLang="zh-CN" dirty="0"/>
          </a:p>
          <a:p>
            <a:pPr lvl="1">
              <a:lnSpc>
                <a:spcPct val="140000"/>
              </a:lnSpc>
            </a:pPr>
            <a:r>
              <a:rPr lang="zh-CN" altLang="en-US" dirty="0"/>
              <a:t>自己用零件装配</a:t>
            </a:r>
            <a:r>
              <a:rPr lang="zh-CN" altLang="en-US" dirty="0" smtClean="0"/>
              <a:t>台式机</a:t>
            </a:r>
            <a:endParaRPr lang="en-US" altLang="zh-CN" dirty="0" smtClean="0"/>
          </a:p>
          <a:p>
            <a:pPr lvl="1">
              <a:lnSpc>
                <a:spcPct val="140000"/>
              </a:lnSpc>
            </a:pPr>
            <a:r>
              <a:rPr lang="zh-CN" altLang="en-US" dirty="0" smtClean="0"/>
              <a:t>实验室的机群是我配的</a:t>
            </a:r>
            <a:endParaRPr lang="en-US" altLang="zh-CN" dirty="0"/>
          </a:p>
          <a:p>
            <a:pPr>
              <a:lnSpc>
                <a:spcPct val="140000"/>
              </a:lnSpc>
            </a:pPr>
            <a:r>
              <a:rPr lang="en-US" altLang="zh-CN" dirty="0"/>
              <a:t>Linux</a:t>
            </a:r>
            <a:endParaRPr lang="en-US" altLang="zh-CN" dirty="0"/>
          </a:p>
          <a:p>
            <a:pPr lvl="1">
              <a:lnSpc>
                <a:spcPct val="140000"/>
              </a:lnSpc>
            </a:pPr>
            <a:r>
              <a:rPr lang="zh-CN" altLang="en-US" dirty="0"/>
              <a:t>只用桌面</a:t>
            </a:r>
            <a:endParaRPr lang="en-US" altLang="zh-CN" dirty="0"/>
          </a:p>
          <a:p>
            <a:pPr lvl="2">
              <a:lnSpc>
                <a:spcPct val="140000"/>
              </a:lnSpc>
            </a:pPr>
            <a:r>
              <a:rPr lang="en-US" altLang="zh-CN" dirty="0"/>
              <a:t>GNOME, KDE</a:t>
            </a:r>
            <a:endParaRPr lang="en-US" altLang="zh-CN" dirty="0"/>
          </a:p>
          <a:p>
            <a:pPr lvl="1">
              <a:lnSpc>
                <a:spcPct val="140000"/>
              </a:lnSpc>
            </a:pPr>
            <a:r>
              <a:rPr lang="zh-CN" altLang="en-US" dirty="0"/>
              <a:t>会用命令行模式</a:t>
            </a:r>
            <a:endParaRPr lang="en-US" altLang="zh-CN" dirty="0"/>
          </a:p>
          <a:p>
            <a:pPr lvl="2">
              <a:lnSpc>
                <a:spcPct val="140000"/>
              </a:lnSpc>
            </a:pPr>
            <a:r>
              <a:rPr lang="en-US" altLang="zh-CN" dirty="0"/>
              <a:t>bash, </a:t>
            </a:r>
            <a:r>
              <a:rPr lang="en-US" altLang="zh-CN" dirty="0" err="1"/>
              <a:t>zsh</a:t>
            </a:r>
            <a:r>
              <a:rPr lang="en-US" altLang="zh-CN" dirty="0"/>
              <a:t>, fish …</a:t>
            </a:r>
            <a:endParaRPr lang="en-US" altLang="zh-CN" dirty="0"/>
          </a:p>
          <a:p>
            <a:pPr lvl="1">
              <a:lnSpc>
                <a:spcPct val="140000"/>
              </a:lnSpc>
            </a:pPr>
            <a:r>
              <a:rPr lang="zh-CN" altLang="en-US" dirty="0"/>
              <a:t>用过</a:t>
            </a:r>
            <a:r>
              <a:rPr lang="en-US" altLang="zh-CN" dirty="0"/>
              <a:t>5</a:t>
            </a:r>
            <a:r>
              <a:rPr lang="zh-CN" altLang="en-US" dirty="0"/>
              <a:t>个以上</a:t>
            </a:r>
            <a:r>
              <a:rPr lang="en-US" altLang="zh-CN" dirty="0"/>
              <a:t>GNU</a:t>
            </a:r>
            <a:r>
              <a:rPr lang="zh-CN" altLang="en-US" dirty="0"/>
              <a:t>工具</a:t>
            </a:r>
            <a:endParaRPr lang="en-US" altLang="zh-CN" dirty="0"/>
          </a:p>
          <a:p>
            <a:pPr lvl="2">
              <a:lnSpc>
                <a:spcPct val="140000"/>
              </a:lnSpc>
            </a:pPr>
            <a:r>
              <a:rPr lang="en-US" altLang="zh-CN" dirty="0"/>
              <a:t>grep, </a:t>
            </a:r>
            <a:r>
              <a:rPr lang="en-US" altLang="zh-CN" dirty="0" err="1"/>
              <a:t>sed</a:t>
            </a:r>
            <a:r>
              <a:rPr lang="en-US" altLang="zh-CN" dirty="0"/>
              <a:t>, </a:t>
            </a:r>
            <a:r>
              <a:rPr lang="en-US" altLang="zh-CN" dirty="0" err="1"/>
              <a:t>awk</a:t>
            </a:r>
            <a:r>
              <a:rPr lang="en-US" altLang="zh-CN" dirty="0"/>
              <a:t>, sort, </a:t>
            </a:r>
            <a:r>
              <a:rPr lang="en-US" altLang="zh-CN" dirty="0" err="1"/>
              <a:t>uniq</a:t>
            </a:r>
            <a:r>
              <a:rPr lang="en-US" altLang="zh-CN" dirty="0"/>
              <a:t>, </a:t>
            </a:r>
            <a:r>
              <a:rPr lang="en-US" altLang="zh-CN" dirty="0" err="1"/>
              <a:t>ps</a:t>
            </a:r>
            <a:r>
              <a:rPr lang="en-US" altLang="zh-CN" dirty="0"/>
              <a:t>, top, watch, </a:t>
            </a:r>
            <a:r>
              <a:rPr lang="en-US" altLang="zh-CN" dirty="0" err="1"/>
              <a:t>nc</a:t>
            </a:r>
            <a:r>
              <a:rPr lang="en-US" altLang="zh-CN" dirty="0"/>
              <a:t>, jobs …</a:t>
            </a:r>
            <a:endParaRPr lang="en-US" altLang="zh-CN" dirty="0"/>
          </a:p>
          <a:p>
            <a:pPr lvl="1">
              <a:lnSpc>
                <a:spcPct val="140000"/>
              </a:lnSpc>
            </a:pPr>
            <a:r>
              <a:rPr lang="zh-CN" altLang="en-US" dirty="0"/>
              <a:t>远程使用主机</a:t>
            </a:r>
            <a:endParaRPr lang="en-US" altLang="zh-CN" dirty="0"/>
          </a:p>
          <a:p>
            <a:pPr lvl="2">
              <a:lnSpc>
                <a:spcPct val="140000"/>
              </a:lnSpc>
            </a:pPr>
            <a:r>
              <a:rPr lang="en-US" altLang="zh-CN" dirty="0" err="1"/>
              <a:t>ssh</a:t>
            </a:r>
            <a:r>
              <a:rPr lang="en-US" altLang="zh-CN" dirty="0"/>
              <a:t>, mosh</a:t>
            </a:r>
            <a:endParaRPr lang="en-US" altLang="zh-CN" dirty="0"/>
          </a:p>
          <a:p>
            <a:pPr lvl="1">
              <a:lnSpc>
                <a:spcPct val="140000"/>
              </a:lnSpc>
            </a:pPr>
            <a:r>
              <a:rPr lang="zh-CN" altLang="en-US" dirty="0"/>
              <a:t>拥有</a:t>
            </a:r>
            <a:r>
              <a:rPr lang="en-US" altLang="zh-CN" dirty="0"/>
              <a:t>VPS</a:t>
            </a:r>
            <a:r>
              <a:rPr lang="zh-CN" altLang="en-US" dirty="0"/>
              <a:t>、云主机</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720187" y="2051175"/>
            <a:ext cx="564632" cy="540000"/>
          </a:xfrm>
          <a:prstGeom prst="rect">
            <a:avLst/>
          </a:prstGeom>
        </p:spPr>
      </p:pic>
      <p:sp>
        <p:nvSpPr>
          <p:cNvPr id="6" name="文本框 5"/>
          <p:cNvSpPr txBox="1"/>
          <p:nvPr/>
        </p:nvSpPr>
        <p:spPr>
          <a:xfrm>
            <a:off x="6082018" y="2136509"/>
            <a:ext cx="540000" cy="369332"/>
          </a:xfrm>
          <a:prstGeom prst="rect">
            <a:avLst/>
          </a:prstGeom>
          <a:noFill/>
        </p:spPr>
        <p:txBody>
          <a:bodyPr wrap="square" lIns="0" tIns="0" rIns="0" bIns="0" rtlCol="0" anchor="ctr">
            <a:noAutofit/>
          </a:bodyPr>
          <a:lstStyle/>
          <a:p>
            <a:pPr algn="ctr"/>
            <a:r>
              <a:rPr lang="en-US" altLang="zh-CN" sz="3600" b="1" dirty="0">
                <a:ln w="6600">
                  <a:solidFill>
                    <a:schemeClr val="accent2"/>
                  </a:solidFill>
                  <a:prstDash val="solid"/>
                </a:ln>
                <a:solidFill>
                  <a:srgbClr val="FFFFFF"/>
                </a:solidFill>
                <a:effectLst>
                  <a:outerShdw dist="38100" dir="2700000" algn="tl" rotWithShape="0">
                    <a:schemeClr val="accent2"/>
                  </a:outerShdw>
                </a:effectLst>
              </a:rPr>
              <a:t>+</a:t>
            </a:r>
            <a:endParaRPr lang="zh-CN" altLang="en-US"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文本框 6"/>
          <p:cNvSpPr txBox="1"/>
          <p:nvPr/>
        </p:nvSpPr>
        <p:spPr>
          <a:xfrm>
            <a:off x="7382988" y="2136509"/>
            <a:ext cx="540000" cy="369332"/>
          </a:xfrm>
          <a:prstGeom prst="rect">
            <a:avLst/>
          </a:prstGeom>
          <a:noFill/>
        </p:spPr>
        <p:txBody>
          <a:bodyPr wrap="square" lIns="0" tIns="0" rIns="0" bIns="0" rtlCol="0" anchor="ctr">
            <a:noAutofit/>
          </a:bodyPr>
          <a:lstStyle/>
          <a:p>
            <a:pPr algn="ctr"/>
            <a:r>
              <a:rPr lang="en-US" altLang="zh-CN" dirty="0">
                <a:latin typeface="Times New Roman" panose="02020603050405020304" pitchFamily="18" charset="0"/>
                <a:cs typeface="Times New Roman" panose="02020603050405020304" pitchFamily="18" charset="0"/>
              </a:rPr>
              <a:t>each</a:t>
            </a:r>
            <a:endParaRPr lang="zh-CN" altLang="en-US" dirty="0">
              <a:latin typeface="Times New Roman" panose="02020603050405020304" pitchFamily="18" charset="0"/>
              <a:cs typeface="Times New Roman" panose="02020603050405020304" pitchFamily="18" charset="0"/>
            </a:endParaRPr>
          </a:p>
        </p:txBody>
      </p:sp>
      <p:sp>
        <p:nvSpPr>
          <p:cNvPr id="8" name="内容占位符 2"/>
          <p:cNvSpPr txBox="1"/>
          <p:nvPr/>
        </p:nvSpPr>
        <p:spPr>
          <a:xfrm>
            <a:off x="4983480" y="3685033"/>
            <a:ext cx="4160520" cy="2491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zh-CN" altLang="en-US" sz="1600" dirty="0"/>
              <a:t>专业网站</a:t>
            </a:r>
            <a:endParaRPr lang="zh-CN" altLang="en-US" sz="1600" dirty="0"/>
          </a:p>
          <a:p>
            <a:pPr lvl="1">
              <a:lnSpc>
                <a:spcPct val="140000"/>
              </a:lnSpc>
            </a:pPr>
            <a:r>
              <a:rPr lang="en-US" altLang="zh-CN" sz="1400" dirty="0" err="1"/>
              <a:t>Stackoverflow</a:t>
            </a:r>
            <a:endParaRPr lang="en-US" altLang="zh-CN" sz="1400" dirty="0"/>
          </a:p>
          <a:p>
            <a:pPr lvl="1">
              <a:lnSpc>
                <a:spcPct val="140000"/>
              </a:lnSpc>
            </a:pPr>
            <a:r>
              <a:rPr lang="en-US" altLang="zh-CN" sz="1400" dirty="0" err="1"/>
              <a:t>Github</a:t>
            </a:r>
            <a:r>
              <a:rPr lang="en-US" altLang="zh-CN" sz="1400" dirty="0"/>
              <a:t>, </a:t>
            </a:r>
            <a:r>
              <a:rPr lang="en-US" altLang="zh-CN" sz="1400" dirty="0" err="1"/>
              <a:t>Bitbucket</a:t>
            </a:r>
            <a:r>
              <a:rPr lang="en-US" altLang="zh-CN" sz="1400" dirty="0"/>
              <a:t>, </a:t>
            </a:r>
            <a:r>
              <a:rPr lang="en-US" altLang="zh-CN" sz="1400" dirty="0" err="1"/>
              <a:t>Gitee</a:t>
            </a:r>
            <a:r>
              <a:rPr lang="en-US" altLang="zh-CN" sz="1400" dirty="0"/>
              <a:t>, </a:t>
            </a:r>
            <a:r>
              <a:rPr lang="en-US" altLang="zh-CN" sz="1400" dirty="0" err="1"/>
              <a:t>GitLab</a:t>
            </a:r>
            <a:endParaRPr lang="en-US" altLang="zh-CN" sz="1400" dirty="0"/>
          </a:p>
          <a:p>
            <a:pPr lvl="1">
              <a:lnSpc>
                <a:spcPct val="140000"/>
              </a:lnSpc>
            </a:pPr>
            <a:r>
              <a:rPr lang="en-US" altLang="zh-CN" sz="1400" dirty="0" err="1"/>
              <a:t>Linkedin</a:t>
            </a:r>
            <a:endParaRPr lang="en-US" altLang="zh-CN" sz="1400" dirty="0"/>
          </a:p>
          <a:p>
            <a:pPr lvl="1">
              <a:lnSpc>
                <a:spcPct val="140000"/>
              </a:lnSpc>
            </a:pPr>
            <a:r>
              <a:rPr lang="en-US" altLang="zh-CN" sz="1400" dirty="0" err="1"/>
              <a:t>LeetCode</a:t>
            </a:r>
            <a:endParaRPr lang="en-US" altLang="zh-CN" sz="1400" dirty="0"/>
          </a:p>
          <a:p>
            <a:pPr lvl="1">
              <a:lnSpc>
                <a:spcPct val="140000"/>
              </a:lnSpc>
            </a:pPr>
            <a:r>
              <a:rPr lang="en-US" altLang="zh-CN" sz="1400" dirty="0"/>
              <a:t>Release Mirrors, Vagrant Cloud, Docker Hub</a:t>
            </a:r>
            <a:endParaRPr lang="en-US" altLang="zh-CN"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背景调查</a:t>
            </a:r>
            <a:endParaRPr lang="zh-CN" altLang="en-US" dirty="0"/>
          </a:p>
        </p:txBody>
      </p:sp>
      <p:sp>
        <p:nvSpPr>
          <p:cNvPr id="3" name="内容占位符 2"/>
          <p:cNvSpPr>
            <a:spLocks noGrp="1"/>
          </p:cNvSpPr>
          <p:nvPr>
            <p:ph idx="1"/>
          </p:nvPr>
        </p:nvSpPr>
        <p:spPr>
          <a:xfrm>
            <a:off x="359999" y="1800000"/>
            <a:ext cx="4246183" cy="2520000"/>
          </a:xfrm>
        </p:spPr>
        <p:txBody>
          <a:bodyPr>
            <a:noAutofit/>
          </a:bodyPr>
          <a:lstStyle/>
          <a:p>
            <a:pPr>
              <a:lnSpc>
                <a:spcPct val="120000"/>
              </a:lnSpc>
            </a:pPr>
            <a:r>
              <a:rPr lang="en-US" altLang="zh-CN" sz="2000" dirty="0"/>
              <a:t>C/C++</a:t>
            </a:r>
            <a:endParaRPr lang="en-US" altLang="zh-CN" sz="2000" dirty="0"/>
          </a:p>
          <a:p>
            <a:pPr lvl="1">
              <a:lnSpc>
                <a:spcPct val="120000"/>
              </a:lnSpc>
            </a:pPr>
            <a:r>
              <a:rPr lang="zh-CN" altLang="en-US" sz="1800" dirty="0"/>
              <a:t>作业程序</a:t>
            </a:r>
            <a:endParaRPr lang="en-US" altLang="zh-CN" sz="1800" dirty="0"/>
          </a:p>
          <a:p>
            <a:pPr lvl="1">
              <a:lnSpc>
                <a:spcPct val="120000"/>
              </a:lnSpc>
            </a:pPr>
            <a:r>
              <a:rPr lang="zh-CN" altLang="en-US" sz="1800" dirty="0"/>
              <a:t>多模块工程</a:t>
            </a:r>
            <a:endParaRPr lang="en-US" altLang="zh-CN" sz="1800" dirty="0"/>
          </a:p>
          <a:p>
            <a:pPr lvl="1">
              <a:lnSpc>
                <a:spcPct val="120000"/>
              </a:lnSpc>
            </a:pPr>
            <a:r>
              <a:rPr lang="zh-CN" altLang="en-US" sz="1800" dirty="0"/>
              <a:t>知名程序库</a:t>
            </a:r>
            <a:endParaRPr lang="en-US" altLang="zh-CN" sz="1800" dirty="0"/>
          </a:p>
          <a:p>
            <a:pPr lvl="2">
              <a:lnSpc>
                <a:spcPct val="120000"/>
              </a:lnSpc>
            </a:pPr>
            <a:r>
              <a:rPr lang="en-US" altLang="zh-CN" sz="1600" dirty="0"/>
              <a:t>STL, Boost, OpenGL, CUDA, MPI …</a:t>
            </a:r>
            <a:endParaRPr lang="en-US" altLang="zh-CN" sz="1600" dirty="0"/>
          </a:p>
        </p:txBody>
      </p:sp>
      <p:sp>
        <p:nvSpPr>
          <p:cNvPr id="4" name="内容占位符 2"/>
          <p:cNvSpPr txBox="1"/>
          <p:nvPr/>
        </p:nvSpPr>
        <p:spPr>
          <a:xfrm>
            <a:off x="4680000" y="1690689"/>
            <a:ext cx="4207626" cy="26293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altLang="zh-CN" sz="2000" dirty="0"/>
              <a:t>Java</a:t>
            </a:r>
            <a:endParaRPr lang="en-US" altLang="zh-CN" sz="2000" dirty="0"/>
          </a:p>
          <a:p>
            <a:pPr lvl="1">
              <a:lnSpc>
                <a:spcPct val="130000"/>
              </a:lnSpc>
            </a:pPr>
            <a:r>
              <a:rPr lang="zh-CN" altLang="en-US" sz="1600" dirty="0" smtClean="0"/>
              <a:t>课程作业</a:t>
            </a:r>
            <a:endParaRPr lang="en-US" altLang="zh-CN" sz="1600" dirty="0"/>
          </a:p>
          <a:p>
            <a:pPr lvl="1">
              <a:lnSpc>
                <a:spcPct val="130000"/>
              </a:lnSpc>
            </a:pPr>
            <a:r>
              <a:rPr lang="zh-CN" altLang="en-US" sz="1600" dirty="0"/>
              <a:t>知名工程</a:t>
            </a:r>
            <a:endParaRPr lang="en-US" altLang="zh-CN" sz="1600" dirty="0"/>
          </a:p>
          <a:p>
            <a:pPr lvl="2">
              <a:lnSpc>
                <a:spcPct val="130000"/>
              </a:lnSpc>
            </a:pPr>
            <a:r>
              <a:rPr lang="en-US" altLang="zh-CN" sz="1400" dirty="0"/>
              <a:t>Hadoop, Spark, </a:t>
            </a:r>
            <a:r>
              <a:rPr lang="en-US" altLang="zh-CN" sz="1400" dirty="0" err="1"/>
              <a:t>Giraph</a:t>
            </a:r>
            <a:r>
              <a:rPr lang="en-US" altLang="zh-CN" sz="1400" dirty="0"/>
              <a:t>, Storm …</a:t>
            </a:r>
            <a:endParaRPr lang="en-US" altLang="zh-CN" sz="1400" dirty="0"/>
          </a:p>
          <a:p>
            <a:pPr lvl="1">
              <a:lnSpc>
                <a:spcPct val="130000"/>
              </a:lnSpc>
            </a:pPr>
            <a:r>
              <a:rPr lang="zh-CN" altLang="en-US" sz="1600" dirty="0"/>
              <a:t>构建工具</a:t>
            </a:r>
            <a:endParaRPr lang="en-US" altLang="zh-CN" sz="1600" dirty="0"/>
          </a:p>
          <a:p>
            <a:pPr lvl="2">
              <a:lnSpc>
                <a:spcPct val="130000"/>
              </a:lnSpc>
            </a:pPr>
            <a:r>
              <a:rPr lang="en-US" altLang="zh-CN" sz="1400" dirty="0"/>
              <a:t>Ant, Maven, SBT …</a:t>
            </a:r>
            <a:endParaRPr lang="zh-CN" altLang="en-US" sz="1400" dirty="0"/>
          </a:p>
        </p:txBody>
      </p:sp>
      <p:sp>
        <p:nvSpPr>
          <p:cNvPr id="5" name="内容占位符 2"/>
          <p:cNvSpPr txBox="1"/>
          <p:nvPr/>
        </p:nvSpPr>
        <p:spPr>
          <a:xfrm>
            <a:off x="360000" y="4320000"/>
            <a:ext cx="4320000" cy="21577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2000" dirty="0"/>
              <a:t>Python</a:t>
            </a:r>
            <a:endParaRPr lang="en-US" altLang="zh-CN" sz="2000" dirty="0"/>
          </a:p>
          <a:p>
            <a:pPr lvl="1">
              <a:lnSpc>
                <a:spcPct val="120000"/>
              </a:lnSpc>
            </a:pPr>
            <a:r>
              <a:rPr lang="zh-CN" altLang="en-US" sz="1800" dirty="0"/>
              <a:t>一般脚本</a:t>
            </a:r>
            <a:endParaRPr lang="en-US" altLang="zh-CN" sz="1800" dirty="0"/>
          </a:p>
          <a:p>
            <a:pPr lvl="1">
              <a:lnSpc>
                <a:spcPct val="120000"/>
              </a:lnSpc>
            </a:pPr>
            <a:r>
              <a:rPr lang="zh-CN" altLang="en-US" sz="1800" dirty="0"/>
              <a:t>管理过系统、运行过网站</a:t>
            </a:r>
            <a:endParaRPr lang="en-US" altLang="zh-CN" sz="1800" dirty="0"/>
          </a:p>
          <a:p>
            <a:pPr lvl="1">
              <a:lnSpc>
                <a:spcPct val="120000"/>
              </a:lnSpc>
            </a:pPr>
            <a:r>
              <a:rPr lang="zh-CN" altLang="en-US" sz="1800" dirty="0"/>
              <a:t>跑过数据分析、机器学习任务</a:t>
            </a:r>
            <a:endParaRPr lang="en-US" altLang="zh-CN" sz="1800" dirty="0"/>
          </a:p>
          <a:p>
            <a:pPr lvl="2">
              <a:lnSpc>
                <a:spcPct val="120000"/>
              </a:lnSpc>
            </a:pPr>
            <a:r>
              <a:rPr lang="en-US" altLang="zh-CN" sz="1600" dirty="0" err="1"/>
              <a:t>Tensorflow</a:t>
            </a:r>
            <a:r>
              <a:rPr lang="en-US" altLang="zh-CN" sz="1600" dirty="0"/>
              <a:t>, </a:t>
            </a:r>
            <a:r>
              <a:rPr lang="en-US" altLang="zh-CN" sz="1600" dirty="0" smtClean="0"/>
              <a:t>torch</a:t>
            </a:r>
            <a:r>
              <a:rPr lang="en-US" altLang="zh-CN" sz="1600" dirty="0"/>
              <a:t> </a:t>
            </a:r>
            <a:r>
              <a:rPr lang="en-US" altLang="zh-CN" sz="1600" dirty="0" smtClean="0"/>
              <a:t>…</a:t>
            </a:r>
            <a:endParaRPr lang="zh-CN" altLang="en-US" sz="1600" dirty="0"/>
          </a:p>
        </p:txBody>
      </p:sp>
      <p:sp>
        <p:nvSpPr>
          <p:cNvPr id="6" name="内容占位符 2"/>
          <p:cNvSpPr txBox="1"/>
          <p:nvPr/>
        </p:nvSpPr>
        <p:spPr>
          <a:xfrm>
            <a:off x="4680000" y="4320001"/>
            <a:ext cx="4207626" cy="2157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000" dirty="0" smtClean="0"/>
              <a:t>拼知识面</a:t>
            </a:r>
            <a:endParaRPr lang="en-US" altLang="zh-CN" sz="2000" dirty="0"/>
          </a:p>
          <a:p>
            <a:pPr lvl="1">
              <a:lnSpc>
                <a:spcPct val="130000"/>
              </a:lnSpc>
            </a:pPr>
            <a:r>
              <a:rPr lang="zh-CN" altLang="en-US" sz="1600" dirty="0"/>
              <a:t>专业</a:t>
            </a:r>
            <a:r>
              <a:rPr lang="zh-CN" altLang="en-US" sz="1600" dirty="0" smtClean="0"/>
              <a:t>语言：</a:t>
            </a:r>
            <a:r>
              <a:rPr lang="en-US" altLang="zh-CN" sz="1600" dirty="0" err="1" smtClean="0"/>
              <a:t>Matlab</a:t>
            </a:r>
            <a:r>
              <a:rPr lang="en-US" altLang="zh-CN" sz="1600" dirty="0"/>
              <a:t>,</a:t>
            </a:r>
            <a:r>
              <a:rPr lang="en-US" altLang="zh-CN" sz="1600" dirty="0" smtClean="0"/>
              <a:t> R</a:t>
            </a:r>
            <a:endParaRPr lang="en-US" altLang="zh-CN" sz="1600" dirty="0"/>
          </a:p>
          <a:p>
            <a:pPr lvl="1">
              <a:lnSpc>
                <a:spcPct val="130000"/>
              </a:lnSpc>
            </a:pPr>
            <a:r>
              <a:rPr lang="zh-CN" altLang="en-US" sz="1600" dirty="0"/>
              <a:t>流行</a:t>
            </a:r>
            <a:r>
              <a:rPr lang="zh-CN" altLang="en-US" sz="1600" dirty="0" smtClean="0"/>
              <a:t>语言：</a:t>
            </a:r>
            <a:r>
              <a:rPr lang="en-US" altLang="zh-CN" sz="1600" dirty="0" smtClean="0"/>
              <a:t>Go, Java Script, Ruby, PHP</a:t>
            </a:r>
            <a:endParaRPr lang="en-US" altLang="zh-CN" sz="1600" dirty="0"/>
          </a:p>
          <a:p>
            <a:pPr lvl="1">
              <a:lnSpc>
                <a:spcPct val="130000"/>
              </a:lnSpc>
            </a:pPr>
            <a:r>
              <a:rPr lang="zh-CN" altLang="en-US" sz="1600" dirty="0"/>
              <a:t>特长</a:t>
            </a:r>
            <a:r>
              <a:rPr lang="zh-CN" altLang="en-US" sz="1600" dirty="0" smtClean="0"/>
              <a:t>语言：</a:t>
            </a:r>
            <a:r>
              <a:rPr lang="en-US" altLang="zh-CN" sz="1600" dirty="0"/>
              <a:t>Scala, </a:t>
            </a:r>
            <a:r>
              <a:rPr lang="en-US" altLang="zh-CN" sz="1600" dirty="0" smtClean="0"/>
              <a:t>Julia</a:t>
            </a:r>
            <a:endParaRPr lang="en-US" altLang="zh-CN"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背景调查</a:t>
            </a:r>
            <a:endParaRPr lang="zh-CN" altLang="en-US" dirty="0"/>
          </a:p>
        </p:txBody>
      </p:sp>
      <p:sp>
        <p:nvSpPr>
          <p:cNvPr id="3" name="内容占位符 2"/>
          <p:cNvSpPr>
            <a:spLocks noGrp="1"/>
          </p:cNvSpPr>
          <p:nvPr>
            <p:ph idx="1"/>
          </p:nvPr>
        </p:nvSpPr>
        <p:spPr/>
        <p:txBody>
          <a:bodyPr/>
          <a:lstStyle/>
          <a:p>
            <a:r>
              <a:rPr lang="zh-CN" altLang="en-US" dirty="0"/>
              <a:t>∑</a:t>
            </a:r>
            <a:r>
              <a:rPr lang="zh-CN" altLang="en-US" dirty="0" smtClean="0"/>
              <a:t>起来 </a:t>
            </a:r>
            <a:r>
              <a:rPr lang="zh-CN" altLang="en-US" sz="1600" dirty="0" smtClean="0"/>
              <a:t>满分</a:t>
            </a:r>
            <a:r>
              <a:rPr lang="en-US" altLang="zh-CN" sz="1600" dirty="0" smtClean="0"/>
              <a:t>25</a:t>
            </a:r>
            <a:endParaRPr lang="en-US" altLang="zh-CN" dirty="0"/>
          </a:p>
          <a:p>
            <a:r>
              <a:rPr lang="zh-CN" altLang="en-US" dirty="0"/>
              <a:t>扫码进群投票</a:t>
            </a:r>
            <a:endParaRPr lang="zh-CN" altLang="en-US" dirty="0"/>
          </a:p>
        </p:txBody>
      </p:sp>
      <p:pic>
        <p:nvPicPr>
          <p:cNvPr id="6" name="图片 5" descr="1386358561"/>
          <p:cNvPicPr>
            <a:picLocks noChangeAspect="1"/>
          </p:cNvPicPr>
          <p:nvPr/>
        </p:nvPicPr>
        <p:blipFill>
          <a:blip r:embed="rId1"/>
          <a:stretch>
            <a:fillRect/>
          </a:stretch>
        </p:blipFill>
        <p:spPr>
          <a:xfrm>
            <a:off x="5129530" y="548640"/>
            <a:ext cx="3214182" cy="576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刚刚在后台发生了什么</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有一整套服务架构在运行</a:t>
            </a:r>
            <a:endParaRPr lang="en-US" altLang="zh-CN" dirty="0"/>
          </a:p>
          <a:p>
            <a:pPr lvl="1">
              <a:lnSpc>
                <a:spcPct val="120000"/>
              </a:lnSpc>
            </a:pPr>
            <a:r>
              <a:rPr lang="zh-CN" altLang="en-US" dirty="0"/>
              <a:t>社交网络、消息队列、关系数据库、图数据库、键值对存储 </a:t>
            </a:r>
            <a:r>
              <a:rPr lang="en-US" altLang="zh-CN" dirty="0"/>
              <a:t>……</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3525" y="3350918"/>
            <a:ext cx="6076950" cy="34194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刚刚在后台发生了什么</a:t>
            </a:r>
            <a:endParaRPr lang="zh-CN" altLang="en-US" dirty="0"/>
          </a:p>
        </p:txBody>
      </p:sp>
      <p:sp>
        <p:nvSpPr>
          <p:cNvPr id="3" name="内容占位符 2"/>
          <p:cNvSpPr>
            <a:spLocks noGrp="1"/>
          </p:cNvSpPr>
          <p:nvPr>
            <p:ph idx="1"/>
          </p:nvPr>
        </p:nvSpPr>
        <p:spPr/>
        <p:txBody>
          <a:bodyPr/>
          <a:lstStyle/>
          <a:p>
            <a:r>
              <a:rPr lang="zh-CN" altLang="en-US" dirty="0"/>
              <a:t>规模几何</a:t>
            </a:r>
            <a:endParaRPr lang="en-US" altLang="zh-CN" dirty="0"/>
          </a:p>
          <a:p>
            <a:pPr lvl="1"/>
            <a:r>
              <a:rPr lang="zh-CN" altLang="en-US" dirty="0"/>
              <a:t>看看腾讯的云</a:t>
            </a:r>
            <a:endParaRPr lang="zh-CN" altLang="en-US" dirty="0"/>
          </a:p>
        </p:txBody>
      </p:sp>
      <p:sp>
        <p:nvSpPr>
          <p:cNvPr id="8" name="矩形 7"/>
          <p:cNvSpPr/>
          <p:nvPr/>
        </p:nvSpPr>
        <p:spPr>
          <a:xfrm>
            <a:off x="4315626" y="4338000"/>
            <a:ext cx="4792374"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社交、游戏，访问密度高达</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万次</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/100GB</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量级</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的数据读写；</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在线业务，应保证良好的用户体验，不论数据访问密集程度如何，均要求延迟在</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毫秒以内</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just">
              <a:lnSpc>
                <a:spcPct val="130000"/>
              </a:lnSpc>
              <a:spcBef>
                <a:spcPts val="600"/>
              </a:spcBef>
              <a:buClr>
                <a:schemeClr val="accent2"/>
              </a:buClr>
              <a:buFont typeface="Wingdings" panose="05000000000000000000" pitchFamily="2" charset="2"/>
              <a:buChar char="n"/>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服务器数量</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万级别</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9" name="图表 8"/>
          <p:cNvGraphicFramePr/>
          <p:nvPr/>
        </p:nvGraphicFramePr>
        <p:xfrm>
          <a:off x="180000" y="3978000"/>
          <a:ext cx="4320000" cy="2880000"/>
        </p:xfrm>
        <a:graphic>
          <a:graphicData uri="http://schemas.openxmlformats.org/drawingml/2006/chart">
            <c:chart xmlns:c="http://schemas.openxmlformats.org/drawingml/2006/chart" xmlns:r="http://schemas.openxmlformats.org/officeDocument/2006/relationships" r:id="rId1"/>
          </a:graphicData>
        </a:graphic>
      </p:graphicFrame>
      <p:grpSp>
        <p:nvGrpSpPr>
          <p:cNvPr id="10" name="组合 9"/>
          <p:cNvGrpSpPr/>
          <p:nvPr/>
        </p:nvGrpSpPr>
        <p:grpSpPr>
          <a:xfrm>
            <a:off x="540000" y="4338000"/>
            <a:ext cx="3023075" cy="1800000"/>
            <a:chOff x="540000" y="3240000"/>
            <a:chExt cx="3023075" cy="180000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12" name="矩形 11"/>
            <p:cNvSpPr/>
            <p:nvPr/>
          </p:nvSpPr>
          <p:spPr>
            <a:xfrm>
              <a:off x="540000" y="3780000"/>
              <a:ext cx="1800000" cy="54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no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数据年增</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150PB</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还在加速增长</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3" name="组合 12"/>
          <p:cNvGrpSpPr/>
          <p:nvPr/>
        </p:nvGrpSpPr>
        <p:grpSpPr>
          <a:xfrm>
            <a:off x="180000" y="2538000"/>
            <a:ext cx="3960000" cy="1440000"/>
            <a:chOff x="180000" y="5040000"/>
            <a:chExt cx="3960000" cy="1440000"/>
          </a:xfrm>
        </p:grpSpPr>
        <p:pic>
          <p:nvPicPr>
            <p:cNvPr id="14" name="Picture 8" descr="http://t11.baidu.com/it/u=2472921415,960976943&amp;fm=59"/>
            <p:cNvPicPr>
              <a:picLocks noChangeAspect="1" noChangeArrowheads="1"/>
            </p:cNvPicPr>
            <p:nvPr/>
          </p:nvPicPr>
          <p:blipFill>
            <a:blip r:embed="rId3" cstate="print"/>
            <a:srcRect/>
            <a:stretch>
              <a:fillRect/>
            </a:stretch>
          </p:blipFill>
          <p:spPr bwMode="auto">
            <a:xfrm>
              <a:off x="900000" y="5040000"/>
              <a:ext cx="720000" cy="720000"/>
            </a:xfrm>
            <a:prstGeom prst="rect">
              <a:avLst/>
            </a:prstGeom>
            <a:noFill/>
          </p:spPr>
        </p:pic>
        <p:sp>
          <p:nvSpPr>
            <p:cNvPr id="15" name="矩形 14"/>
            <p:cNvSpPr/>
            <p:nvPr/>
          </p:nvSpPr>
          <p:spPr>
            <a:xfrm>
              <a:off x="180000" y="5760000"/>
              <a:ext cx="2160000" cy="720000"/>
            </a:xfrm>
            <a:prstGeom prst="rect">
              <a:avLst/>
            </a:prstGeom>
            <a:noFill/>
          </p:spPr>
          <p:txBody>
            <a:bodyPr wrap="square" lIns="0" tIns="0" rIns="0" bIns="0" anchor="ctr">
              <a:noAutofit/>
            </a:bodyPr>
            <a:lstStyle/>
            <a:p>
              <a:pPr algn="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&gt;8</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0" algn="r">
                <a:lnSpc>
                  <a:spcPct val="100000"/>
                </a:lnSpc>
                <a:defRPr/>
              </a:pPr>
              <a:r>
                <a:rPr lang="zh-CN" altLang="en-US" sz="16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同时在线用户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&gt;2</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7" name="矩形 16"/>
            <p:cNvSpPr/>
            <p:nvPr/>
          </p:nvSpPr>
          <p:spPr>
            <a:xfrm>
              <a:off x="2340000" y="5760000"/>
              <a:ext cx="1800000" cy="720000"/>
            </a:xfrm>
            <a:prstGeom prst="rect">
              <a:avLst/>
            </a:prstGeom>
            <a:noFill/>
          </p:spPr>
          <p:txBody>
            <a:bodyPr wrap="square" lIns="0" tIns="0" rIns="0" bIns="0" anchor="ctr">
              <a:noAutofit/>
            </a:bodyPr>
            <a:lstStyle/>
            <a:p>
              <a:pPr algn="ctr">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月活跃用户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&gt;6</a:t>
              </a:r>
              <a:r>
                <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连接符 17"/>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9" name="组合 18"/>
          <p:cNvGrpSpPr/>
          <p:nvPr/>
        </p:nvGrpSpPr>
        <p:grpSpPr>
          <a:xfrm>
            <a:off x="4680000" y="2538000"/>
            <a:ext cx="3780000" cy="1440000"/>
            <a:chOff x="4680000" y="5040000"/>
            <a:chExt cx="3780000" cy="1440000"/>
          </a:xfrm>
        </p:grpSpPr>
        <p:pic>
          <p:nvPicPr>
            <p:cNvPr id="20" name="图片 7" descr="icon_qz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4680000" y="5760000"/>
              <a:ext cx="180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图片</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4000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存储量</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200PB</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2" name="图片 21"/>
            <p:cNvPicPr>
              <a:picLocks noChangeAspect="1"/>
            </p:cNvPicPr>
            <p:nvPr/>
          </p:nvPicPr>
          <p:blipFill>
            <a:blip r:embed="rId6"/>
            <a:stretch>
              <a:fillRect/>
            </a:stretch>
          </p:blipFill>
          <p:spPr>
            <a:xfrm>
              <a:off x="7200000" y="5040000"/>
              <a:ext cx="720000" cy="720000"/>
            </a:xfrm>
            <a:prstGeom prst="rect">
              <a:avLst/>
            </a:prstGeom>
          </p:spPr>
        </p:pic>
        <p:sp>
          <p:nvSpPr>
            <p:cNvPr id="23" name="矩形 22"/>
            <p:cNvSpPr/>
            <p:nvPr/>
          </p:nvSpPr>
          <p:spPr>
            <a:xfrm>
              <a:off x="6480000" y="5760000"/>
              <a:ext cx="1980000" cy="720000"/>
            </a:xfrm>
            <a:prstGeom prst="rect">
              <a:avLst/>
            </a:prstGeom>
            <a:noFill/>
          </p:spPr>
          <p:txBody>
            <a:bodyPr wrap="none" lIns="0" tIns="0" rIns="0" bIns="0" anchor="ctr">
              <a:noAutofit/>
            </a:bodyPr>
            <a:lstStyle/>
            <a:p>
              <a:pPr algn="just">
                <a:lnSpc>
                  <a:spcPct val="100000"/>
                </a:lnSpc>
                <a:defRPr/>
              </a:pP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日</a:t>
              </a: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上传</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00000"/>
                </a:lnSpc>
                <a:defRPr/>
              </a:pPr>
              <a:r>
                <a:rPr lang="zh-CN" altLang="zh-CN" sz="1600" b="1" dirty="0">
                  <a:latin typeface="Times New Roman" panose="02020603050405020304" pitchFamily="18" charset="0"/>
                  <a:ea typeface="黑体" panose="02010609060101010101" pitchFamily="49" charset="-122"/>
                  <a:cs typeface="Times New Roman" panose="02020603050405020304" pitchFamily="18" charset="0"/>
                </a:rPr>
                <a:t>日下载</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1200</a:t>
              </a:r>
              <a:r>
                <a:rPr lang="zh-CN" altLang="zh-CN"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亿张</a:t>
              </a:r>
              <a:endParaRPr lang="zh-CN" altLang="en-US" sz="25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加号 23"/>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下箭头 41"/>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p:cNvSpPr/>
            <p:nvPr/>
          </p:nvSpPr>
          <p:spPr>
            <a:xfrm>
              <a:off x="4860000" y="5400000"/>
              <a:ext cx="1080000" cy="360000"/>
            </a:xfrm>
            <a:prstGeom prst="rect">
              <a:avLst/>
            </a:prstGeom>
            <a:solidFill>
              <a:srgbClr val="FFFFFF">
                <a:alpha val="80000"/>
              </a:srgbClr>
            </a:solidFill>
          </p:spPr>
          <p:txBody>
            <a:bodyPr wrap="none" anchor="ctr">
              <a:noAutofit/>
            </a:bodyPr>
            <a:lstStyle/>
            <a:p>
              <a:pPr>
                <a:defRPr/>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QQ</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空间相册</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6"/>
            <p:cNvSpPr/>
            <p:nvPr/>
          </p:nvSpPr>
          <p:spPr>
            <a:xfrm>
              <a:off x="7020000" y="5400000"/>
              <a:ext cx="1080000" cy="360000"/>
            </a:xfrm>
            <a:prstGeom prst="rect">
              <a:avLst/>
            </a:prstGeom>
            <a:solidFill>
              <a:srgbClr val="FFFFFF">
                <a:alpha val="80000"/>
              </a:srgbClr>
            </a:solidFill>
          </p:spPr>
          <p:txBody>
            <a:bodyPr wrap="none" anchor="ctr">
              <a:noAutofit/>
            </a:bodyPr>
            <a:lstStyle/>
            <a:p>
              <a:pPr>
                <a:defRPr/>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微信朋友圈</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0" y="1342239"/>
          <a:ext cx="9144000" cy="5464961"/>
        </p:xfrm>
        <a:graphic>
          <a:graphicData uri="http://schemas.openxmlformats.org/presentationml/2006/ole">
            <mc:AlternateContent xmlns:mc="http://schemas.openxmlformats.org/markup-compatibility/2006">
              <mc:Choice xmlns:v="urn:schemas-microsoft-com:vml" Requires="v">
                <p:oleObj spid="_x0000_s1100" name="Visio" r:id="rId1" imgW="6914515" imgH="4280535" progId="Visio.Drawing.15">
                  <p:embed/>
                </p:oleObj>
              </mc:Choice>
              <mc:Fallback>
                <p:oleObj name="Visio" r:id="rId1" imgW="6914515" imgH="4280535" progId="Visio.Drawing.15">
                  <p:embed/>
                  <p:pic>
                    <p:nvPicPr>
                      <p:cNvPr id="0" name="对象 3"/>
                      <p:cNvPicPr/>
                      <p:nvPr/>
                    </p:nvPicPr>
                    <p:blipFill>
                      <a:blip r:embed="rId2"/>
                      <a:stretch>
                        <a:fillRect/>
                      </a:stretch>
                    </p:blipFill>
                    <p:spPr>
                      <a:xfrm>
                        <a:off x="0" y="1342239"/>
                        <a:ext cx="9144000" cy="5464961"/>
                      </a:xfrm>
                      <a:prstGeom prst="rect">
                        <a:avLst/>
                      </a:prstGeom>
                      <a:ln>
                        <a:noFill/>
                      </a:ln>
                    </p:spPr>
                  </p:pic>
                </p:oleObj>
              </mc:Fallback>
            </mc:AlternateContent>
          </a:graphicData>
        </a:graphic>
      </p:graphicFrame>
      <p:sp>
        <p:nvSpPr>
          <p:cNvPr id="2" name="标题 1"/>
          <p:cNvSpPr>
            <a:spLocks noGrp="1"/>
          </p:cNvSpPr>
          <p:nvPr>
            <p:ph type="title"/>
          </p:nvPr>
        </p:nvSpPr>
        <p:spPr/>
        <p:txBody>
          <a:bodyPr/>
          <a:lstStyle/>
          <a:p>
            <a:r>
              <a:rPr lang="zh-CN" altLang="en-US" dirty="0"/>
              <a:t>是什么在背后支撑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endParaRPr lang="zh-CN" altLang="en-US" dirty="0"/>
          </a:p>
        </p:txBody>
      </p:sp>
      <p:sp>
        <p:nvSpPr>
          <p:cNvPr id="3" name="内容占位符 2"/>
          <p:cNvSpPr>
            <a:spLocks noGrp="1"/>
          </p:cNvSpPr>
          <p:nvPr>
            <p:ph idx="1"/>
          </p:nvPr>
        </p:nvSpPr>
        <p:spPr>
          <a:xfrm>
            <a:off x="628650" y="1825625"/>
            <a:ext cx="7831455" cy="4351655"/>
          </a:xfrm>
        </p:spPr>
        <p:txBody>
          <a:bodyPr/>
          <a:lstStyle/>
          <a:p>
            <a:r>
              <a:rPr lang="zh-CN" altLang="en-US" dirty="0" smtClean="0"/>
              <a:t>课程资料 </a:t>
            </a:r>
            <a:r>
              <a:rPr lang="en-US" altLang="zh-CN" sz="1800" dirty="0">
                <a:hlinkClick r:id="rId1"/>
              </a:rPr>
              <a:t>https://github.com/cs-course/data-center-course</a:t>
            </a:r>
            <a:r>
              <a:rPr lang="en-US" altLang="zh-CN" sz="1800" dirty="0"/>
              <a:t>  </a:t>
            </a:r>
            <a:endParaRPr lang="en-US" altLang="zh-CN" dirty="0"/>
          </a:p>
          <a:p>
            <a:r>
              <a:rPr lang="zh-CN" altLang="en-US" dirty="0" smtClean="0"/>
              <a:t>作业库 </a:t>
            </a:r>
            <a:r>
              <a:rPr lang="en-US" altLang="zh-CN" sz="1800" dirty="0">
                <a:hlinkClick r:id="rId2"/>
              </a:rPr>
              <a:t>https://</a:t>
            </a:r>
            <a:r>
              <a:rPr lang="en-US" altLang="zh-CN" sz="1800" dirty="0" smtClean="0">
                <a:hlinkClick r:id="rId2"/>
              </a:rPr>
              <a:t>github.com/cs-course/data-center-course-assignment-2020</a:t>
            </a:r>
            <a:r>
              <a:rPr lang="en-US" altLang="zh-CN" sz="1800" dirty="0" smtClean="0"/>
              <a:t> </a:t>
            </a:r>
            <a:endParaRPr lang="en-US" altLang="zh-CN" sz="2400" dirty="0" smtClean="0"/>
          </a:p>
          <a:p>
            <a:r>
              <a:rPr lang="zh-CN" altLang="en-US" dirty="0" smtClean="0"/>
              <a:t>参考书</a:t>
            </a:r>
            <a:endParaRPr lang="en-US" altLang="zh-CN" dirty="0"/>
          </a:p>
          <a:p>
            <a:pPr lvl="1"/>
            <a:r>
              <a:rPr lang="zh-CN" altLang="en-US" sz="1800" dirty="0"/>
              <a:t>云计算与分布式系统</a:t>
            </a:r>
            <a:r>
              <a:rPr lang="en-US" altLang="zh-CN" sz="1800" dirty="0"/>
              <a:t>——</a:t>
            </a:r>
            <a:r>
              <a:rPr lang="zh-CN" altLang="en-US" sz="1800" dirty="0"/>
              <a:t>从并行处理到物联网，机械工业出版社，</a:t>
            </a:r>
            <a:r>
              <a:rPr lang="en-US" altLang="zh-CN" sz="1800" dirty="0"/>
              <a:t>2012</a:t>
            </a:r>
            <a:endParaRPr lang="en-US" altLang="zh-CN" sz="1800" dirty="0"/>
          </a:p>
          <a:p>
            <a:pPr lvl="1"/>
            <a:r>
              <a:rPr lang="zh-CN" altLang="en-US" sz="1800" dirty="0"/>
              <a:t>云计算</a:t>
            </a:r>
            <a:r>
              <a:rPr lang="en-US" altLang="zh-CN" sz="1800" dirty="0"/>
              <a:t>——</a:t>
            </a:r>
            <a:r>
              <a:rPr lang="zh-CN" altLang="en-US" sz="1800" dirty="0"/>
              <a:t>概念、技术与架构，机械工业出版社，</a:t>
            </a:r>
            <a:r>
              <a:rPr lang="en-US" altLang="zh-CN" sz="1800" dirty="0"/>
              <a:t>2014</a:t>
            </a:r>
            <a:endParaRPr lang="en-US" altLang="zh-CN" sz="1800" dirty="0"/>
          </a:p>
          <a:p>
            <a:pPr lvl="1"/>
            <a:r>
              <a:rPr lang="en-US" altLang="zh-CN" sz="1800" dirty="0"/>
              <a:t>Luiz André Barroso, </a:t>
            </a:r>
            <a:r>
              <a:rPr lang="en-US" altLang="zh-CN" sz="1800" dirty="0" err="1"/>
              <a:t>Urs</a:t>
            </a:r>
            <a:r>
              <a:rPr lang="en-US" altLang="zh-CN" sz="1800" dirty="0"/>
              <a:t> </a:t>
            </a:r>
            <a:r>
              <a:rPr lang="en-US" altLang="zh-CN" sz="1800" dirty="0" err="1"/>
              <a:t>Hölzle</a:t>
            </a:r>
            <a:r>
              <a:rPr lang="en-US" altLang="zh-CN" sz="1800" dirty="0"/>
              <a:t>, and </a:t>
            </a:r>
            <a:r>
              <a:rPr lang="en-US" altLang="zh-CN" sz="1800" dirty="0" err="1"/>
              <a:t>Parthasarathy</a:t>
            </a:r>
            <a:r>
              <a:rPr lang="en-US" altLang="zh-CN" sz="1800" dirty="0"/>
              <a:t> </a:t>
            </a:r>
            <a:r>
              <a:rPr lang="en-US" altLang="zh-CN" sz="1800" dirty="0" err="1"/>
              <a:t>Ranganathan</a:t>
            </a:r>
            <a:r>
              <a:rPr lang="en-US" altLang="zh-CN" sz="1800" dirty="0"/>
              <a:t>, “</a:t>
            </a:r>
            <a:r>
              <a:rPr lang="en-US" altLang="zh-CN" sz="1800" b="1" dirty="0"/>
              <a:t>The Datacenter as a Computer: Designing Warehouse-Scale Machines</a:t>
            </a:r>
            <a:r>
              <a:rPr lang="en-US" altLang="zh-CN" sz="1800" dirty="0" smtClean="0"/>
              <a:t>, </a:t>
            </a:r>
            <a:r>
              <a:rPr lang="en-US" altLang="zh-CN" sz="1800" dirty="0"/>
              <a:t>Third Edition.”, 2019</a:t>
            </a:r>
            <a:endParaRPr lang="en-US" altLang="zh-CN" sz="3200" dirty="0"/>
          </a:p>
          <a:p>
            <a:endParaRPr lang="en-US" altLang="zh-CN"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问题并不简单</a:t>
            </a:r>
            <a:endParaRPr lang="zh-CN" altLang="en-US" dirty="0"/>
          </a:p>
        </p:txBody>
      </p:sp>
      <p:sp>
        <p:nvSpPr>
          <p:cNvPr id="4" name="内容占位符 3"/>
          <p:cNvSpPr>
            <a:spLocks noGrp="1"/>
          </p:cNvSpPr>
          <p:nvPr>
            <p:ph idx="1"/>
          </p:nvPr>
        </p:nvSpPr>
        <p:spPr/>
        <p:txBody>
          <a:bodyPr>
            <a:normAutofit/>
          </a:bodyPr>
          <a:lstStyle/>
          <a:p>
            <a:pPr>
              <a:lnSpc>
                <a:spcPct val="120000"/>
              </a:lnSpc>
            </a:pPr>
            <a:r>
              <a:rPr lang="en-US" altLang="zh-CN" sz="2400" dirty="0"/>
              <a:t>12306</a:t>
            </a:r>
            <a:endParaRPr lang="en-US" altLang="zh-CN" sz="2400" dirty="0"/>
          </a:p>
          <a:p>
            <a:pPr lvl="1">
              <a:lnSpc>
                <a:spcPct val="120000"/>
              </a:lnSpc>
            </a:pPr>
            <a:r>
              <a:rPr lang="zh-CN" altLang="en-US" sz="2000" dirty="0"/>
              <a:t>高峰访问</a:t>
            </a:r>
            <a:r>
              <a:rPr lang="en-US" altLang="zh-CN" sz="2000" dirty="0"/>
              <a:t>10</a:t>
            </a:r>
            <a:r>
              <a:rPr lang="zh-CN" altLang="en-US" sz="2000" dirty="0"/>
              <a:t>亿</a:t>
            </a:r>
            <a:r>
              <a:rPr lang="en-US" altLang="zh-CN" sz="2000" dirty="0"/>
              <a:t>PV(Page Visit)</a:t>
            </a:r>
            <a:r>
              <a:rPr lang="zh-CN" altLang="en-US" sz="2000" dirty="0"/>
              <a:t>，集中在早</a:t>
            </a:r>
            <a:r>
              <a:rPr lang="en-US" altLang="zh-CN" sz="2000" dirty="0"/>
              <a:t>8</a:t>
            </a:r>
            <a:r>
              <a:rPr lang="zh-CN" altLang="en-US" sz="2000" dirty="0"/>
              <a:t>点到</a:t>
            </a:r>
            <a:r>
              <a:rPr lang="en-US" altLang="zh-CN" sz="2000" dirty="0"/>
              <a:t>10</a:t>
            </a:r>
            <a:r>
              <a:rPr lang="zh-CN" altLang="en-US" sz="2000" dirty="0"/>
              <a:t>点，每秒上千万。</a:t>
            </a:r>
            <a:endParaRPr lang="en-US" altLang="zh-CN" sz="2000" dirty="0"/>
          </a:p>
          <a:p>
            <a:pPr lvl="1">
              <a:lnSpc>
                <a:spcPct val="120000"/>
              </a:lnSpc>
            </a:pPr>
            <a:r>
              <a:rPr lang="zh-CN" altLang="en-US" sz="2000" dirty="0"/>
              <a:t>如此高的页面点击量对存储的读写（主要是读）要求非常高，因为高峰时期</a:t>
            </a:r>
            <a:r>
              <a:rPr lang="en-US" altLang="zh-CN" sz="2000" dirty="0"/>
              <a:t>IOPS</a:t>
            </a:r>
            <a:r>
              <a:rPr lang="zh-CN" altLang="en-US" sz="2000" dirty="0"/>
              <a:t>会超过千万级。</a:t>
            </a:r>
            <a:endParaRPr lang="en-US" altLang="zh-CN" sz="2000" dirty="0"/>
          </a:p>
          <a:p>
            <a:pPr lvl="1">
              <a:lnSpc>
                <a:spcPct val="120000"/>
              </a:lnSpc>
            </a:pPr>
            <a:r>
              <a:rPr lang="zh-CN" altLang="en-US" sz="2000" dirty="0"/>
              <a:t>瓶颈在</a:t>
            </a:r>
            <a:r>
              <a:rPr lang="zh-CN" altLang="en-US" sz="2000" dirty="0">
                <a:solidFill>
                  <a:srgbClr val="FF0000"/>
                </a:solidFill>
              </a:rPr>
              <a:t>查询环节</a:t>
            </a:r>
            <a:r>
              <a:rPr lang="zh-CN" altLang="en-US" sz="2000" dirty="0"/>
              <a:t>（读），而非想当然的</a:t>
            </a:r>
            <a:r>
              <a:rPr lang="zh-CN" altLang="en-US" sz="2000" dirty="0">
                <a:solidFill>
                  <a:srgbClr val="FF0000"/>
                </a:solidFill>
              </a:rPr>
              <a:t>购票环节</a:t>
            </a:r>
            <a:r>
              <a:rPr lang="zh-CN" altLang="en-US" sz="2000" dirty="0"/>
              <a:t>（写）</a:t>
            </a:r>
            <a:endParaRPr lang="en-US" altLang="zh-CN" sz="2000" dirty="0"/>
          </a:p>
          <a:p>
            <a:pPr lvl="2">
              <a:lnSpc>
                <a:spcPct val="120000"/>
              </a:lnSpc>
            </a:pPr>
            <a:r>
              <a:rPr lang="zh-CN" altLang="en-US" sz="1800" dirty="0"/>
              <a:t>火车票查询业务占</a:t>
            </a:r>
            <a:r>
              <a:rPr lang="en-US" altLang="zh-CN" sz="1800" dirty="0"/>
              <a:t>12306</a:t>
            </a:r>
            <a:r>
              <a:rPr lang="zh-CN" altLang="en-US" sz="1800" dirty="0"/>
              <a:t>整个网站流量的</a:t>
            </a:r>
            <a:r>
              <a:rPr lang="en-US" altLang="zh-CN" sz="1800" dirty="0"/>
              <a:t>90%</a:t>
            </a:r>
            <a:r>
              <a:rPr lang="zh-CN" altLang="en-US" sz="1800" dirty="0"/>
              <a:t>以上，业务高峰期并发请求密集，性能要求是整个业务系统中最为重要的一环。</a:t>
            </a:r>
            <a:endParaRPr lang="en-US" altLang="zh-CN" sz="1800"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问题并不简单</a:t>
            </a:r>
            <a:endParaRPr lang="zh-CN" altLang="en-US" dirty="0"/>
          </a:p>
        </p:txBody>
      </p:sp>
      <p:sp>
        <p:nvSpPr>
          <p:cNvPr id="4" name="内容占位符 3"/>
          <p:cNvSpPr>
            <a:spLocks noGrp="1"/>
          </p:cNvSpPr>
          <p:nvPr>
            <p:ph idx="1"/>
          </p:nvPr>
        </p:nvSpPr>
        <p:spPr>
          <a:xfrm>
            <a:off x="628650" y="1825624"/>
            <a:ext cx="7886700" cy="4913503"/>
          </a:xfrm>
        </p:spPr>
        <p:txBody>
          <a:bodyPr>
            <a:noAutofit/>
          </a:bodyPr>
          <a:lstStyle/>
          <a:p>
            <a:pPr>
              <a:lnSpc>
                <a:spcPct val="140000"/>
              </a:lnSpc>
            </a:pPr>
            <a:r>
              <a:rPr lang="zh-CN" altLang="en-US" sz="2400" dirty="0"/>
              <a:t>阿里参与分析、解决</a:t>
            </a:r>
            <a:endParaRPr lang="en-US" altLang="zh-CN" sz="2400" dirty="0"/>
          </a:p>
          <a:p>
            <a:pPr lvl="1">
              <a:lnSpc>
                <a:spcPct val="140000"/>
              </a:lnSpc>
            </a:pPr>
            <a:r>
              <a:rPr lang="en-US" altLang="zh-CN" sz="1800" dirty="0"/>
              <a:t>12306</a:t>
            </a:r>
            <a:r>
              <a:rPr lang="zh-CN" altLang="en-US" sz="1800" dirty="0"/>
              <a:t>的访问峰谷的查询有天壤之别，几乎没有办法在成本和并发能力之间做一个好的平衡。</a:t>
            </a:r>
            <a:endParaRPr lang="en-US" altLang="zh-CN" sz="1800" dirty="0"/>
          </a:p>
          <a:p>
            <a:pPr lvl="1">
              <a:lnSpc>
                <a:spcPct val="140000"/>
              </a:lnSpc>
            </a:pPr>
            <a:r>
              <a:rPr lang="zh-CN" altLang="en-US" sz="1800" dirty="0"/>
              <a:t>以往的一个做法是从几个关键入口流量控制，保障系统可用性，但是会影响用户体验。</a:t>
            </a:r>
            <a:endParaRPr lang="zh-CN" altLang="en-US" sz="1800" dirty="0"/>
          </a:p>
          <a:p>
            <a:pPr lvl="1">
              <a:lnSpc>
                <a:spcPct val="140000"/>
              </a:lnSpc>
            </a:pPr>
            <a:r>
              <a:rPr lang="zh-CN" altLang="en-US" sz="1800" dirty="0"/>
              <a:t>通过云的弹性和按量付费的计量方式，来支持</a:t>
            </a:r>
            <a:r>
              <a:rPr lang="zh-CN" altLang="en-US" sz="1800" dirty="0" smtClean="0"/>
              <a:t>巨量查询</a:t>
            </a:r>
            <a:r>
              <a:rPr lang="zh-CN" altLang="en-US" sz="1800" dirty="0"/>
              <a:t>业务，把架构中比较‘重’</a:t>
            </a:r>
            <a:r>
              <a:rPr lang="en-US" altLang="zh-CN" sz="1800" dirty="0"/>
              <a:t>(</a:t>
            </a:r>
            <a:r>
              <a:rPr lang="zh-CN" altLang="en-US" sz="1800" dirty="0"/>
              <a:t>高消耗、低周转</a:t>
            </a:r>
            <a:r>
              <a:rPr lang="en-US" altLang="zh-CN" sz="1800" dirty="0"/>
              <a:t>)</a:t>
            </a:r>
            <a:r>
              <a:rPr lang="zh-CN" altLang="en-US" sz="1800" dirty="0"/>
              <a:t>的部分放在云</a:t>
            </a:r>
            <a:r>
              <a:rPr lang="zh-CN" altLang="en-US" sz="1800" dirty="0" smtClean="0"/>
              <a:t>上，充分</a:t>
            </a:r>
            <a:r>
              <a:rPr lang="zh-CN" altLang="en-US" sz="1800" dirty="0"/>
              <a:t>利用云计算</a:t>
            </a:r>
            <a:r>
              <a:rPr lang="zh-CN" altLang="en-US" sz="1800" dirty="0" smtClean="0"/>
              <a:t>弹性。</a:t>
            </a:r>
            <a:endParaRPr lang="en-US" altLang="zh-CN" sz="1800" dirty="0"/>
          </a:p>
          <a:p>
            <a:pPr>
              <a:lnSpc>
                <a:spcPct val="140000"/>
              </a:lnSpc>
            </a:pPr>
            <a:r>
              <a:rPr lang="en-US" altLang="zh-CN" sz="2400" dirty="0"/>
              <a:t>2014</a:t>
            </a:r>
            <a:r>
              <a:rPr lang="zh-CN" altLang="en-US" sz="2400" dirty="0"/>
              <a:t>年初</a:t>
            </a:r>
            <a:r>
              <a:rPr lang="zh-CN" altLang="en-US" sz="2400" dirty="0" smtClean="0"/>
              <a:t>双方就已讨论</a:t>
            </a:r>
            <a:r>
              <a:rPr lang="zh-CN" altLang="en-US" sz="2400" dirty="0"/>
              <a:t>如何将余票查询</a:t>
            </a:r>
            <a:r>
              <a:rPr lang="zh-CN" altLang="en-US" sz="2400" dirty="0" smtClean="0"/>
              <a:t>系统上云</a:t>
            </a:r>
            <a:endParaRPr lang="en-US" altLang="zh-CN" sz="2400" dirty="0"/>
          </a:p>
          <a:p>
            <a:pPr lvl="1">
              <a:lnSpc>
                <a:spcPct val="140000"/>
              </a:lnSpc>
            </a:pPr>
            <a:r>
              <a:rPr lang="zh-CN" altLang="en-US" sz="1800" dirty="0"/>
              <a:t>十一黄金周期间进行了测试，效果显著。</a:t>
            </a:r>
            <a:endParaRPr lang="en-US" altLang="zh-CN" sz="1800" dirty="0"/>
          </a:p>
          <a:p>
            <a:pPr lvl="1">
              <a:lnSpc>
                <a:spcPct val="140000"/>
              </a:lnSpc>
            </a:pPr>
            <a:r>
              <a:rPr lang="zh-CN" altLang="en-US" sz="1800" dirty="0"/>
              <a:t>在春运售票高峰，</a:t>
            </a:r>
            <a:r>
              <a:rPr lang="en-US" altLang="zh-CN" sz="1800" dirty="0"/>
              <a:t>12306</a:t>
            </a:r>
            <a:r>
              <a:rPr lang="zh-CN" altLang="en-US" sz="1800" dirty="0"/>
              <a:t>最终将</a:t>
            </a:r>
            <a:r>
              <a:rPr lang="en-US" altLang="zh-CN" sz="1800" dirty="0"/>
              <a:t>75%</a:t>
            </a:r>
            <a:r>
              <a:rPr lang="zh-CN" altLang="en-US" sz="1800" dirty="0"/>
              <a:t>的余票查询业务切换到了阿里云上。</a:t>
            </a:r>
            <a:endParaRPr lang="zh-CN" altLang="en-US" sz="1800"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问题并不简单</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
        <p:nvSpPr>
          <p:cNvPr id="4" name="内容占位符 3"/>
          <p:cNvSpPr>
            <a:spLocks noGrp="1"/>
          </p:cNvSpPr>
          <p:nvPr>
            <p:ph idx="1"/>
          </p:nvPr>
        </p:nvSpPr>
        <p:spPr/>
        <p:txBody>
          <a:bodyPr>
            <a:normAutofit/>
          </a:bodyPr>
          <a:lstStyle/>
          <a:p>
            <a:pPr>
              <a:lnSpc>
                <a:spcPct val="120000"/>
              </a:lnSpc>
            </a:pPr>
            <a:r>
              <a:rPr lang="zh-CN" altLang="en-US" sz="2400" dirty="0" smtClean="0"/>
              <a:t>据</a:t>
            </a:r>
            <a:r>
              <a:rPr lang="zh-CN" altLang="en-US" sz="2400" dirty="0"/>
              <a:t>美国</a:t>
            </a:r>
            <a:r>
              <a:rPr lang="en-US" altLang="zh-CN" sz="2400" dirty="0"/>
              <a:t>CNBC</a:t>
            </a:r>
            <a:r>
              <a:rPr lang="zh-CN" altLang="en-US" sz="2400" dirty="0"/>
              <a:t>报道称，安全公司</a:t>
            </a:r>
            <a:r>
              <a:rPr lang="en-US" altLang="zh-CN" sz="2400" dirty="0" err="1"/>
              <a:t>UpGuard</a:t>
            </a:r>
            <a:r>
              <a:rPr lang="zh-CN" altLang="en-US" sz="2400" dirty="0"/>
              <a:t>在亚马逊云存储上发现了“被错误设为对公众可见”的机密文件，不过目前已经被移除，但是其中很多资料之前已经被不少网友看到。</a:t>
            </a:r>
            <a:endParaRPr lang="en-US" altLang="zh-CN" sz="2400" dirty="0"/>
          </a:p>
          <a:p>
            <a:pPr>
              <a:lnSpc>
                <a:spcPct val="120000"/>
              </a:lnSpc>
            </a:pPr>
            <a:r>
              <a:rPr lang="en-US" altLang="zh-CN" sz="2400" dirty="0"/>
              <a:t>2013</a:t>
            </a:r>
            <a:r>
              <a:rPr lang="zh-CN" altLang="en-US" sz="2400" dirty="0"/>
              <a:t>年至</a:t>
            </a:r>
            <a:r>
              <a:rPr lang="en-US" altLang="zh-CN" sz="2400" dirty="0"/>
              <a:t>2016</a:t>
            </a:r>
            <a:r>
              <a:rPr lang="zh-CN" altLang="en-US" sz="2400" dirty="0"/>
              <a:t>年雅虎发生过三次泄露事故，</a:t>
            </a:r>
            <a:r>
              <a:rPr lang="en-US" altLang="zh-CN" sz="2400" dirty="0"/>
              <a:t>10</a:t>
            </a:r>
            <a:r>
              <a:rPr lang="zh-CN" altLang="en-US" sz="2400" dirty="0"/>
              <a:t>亿用户的个人信息受到影响，不过公司一直隐瞒，等了</a:t>
            </a:r>
            <a:r>
              <a:rPr lang="en-US" altLang="zh-CN" sz="2400" dirty="0"/>
              <a:t>3</a:t>
            </a:r>
            <a:r>
              <a:rPr lang="zh-CN" altLang="en-US" sz="2400" dirty="0"/>
              <a:t>年多时间才披露。后来</a:t>
            </a:r>
            <a:r>
              <a:rPr lang="en-US" altLang="zh-CN" sz="2400" dirty="0"/>
              <a:t>Verizon</a:t>
            </a:r>
            <a:r>
              <a:rPr lang="zh-CN" altLang="en-US" sz="2400" dirty="0"/>
              <a:t>因为数据泄露压低了收购价格。</a:t>
            </a:r>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问题并不简单</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4000" y="0"/>
            <a:ext cx="2340000" cy="2160000"/>
          </a:xfrm>
          <a:prstGeom prst="rect">
            <a:avLst/>
          </a:prstGeom>
        </p:spPr>
      </p:pic>
      <p:sp>
        <p:nvSpPr>
          <p:cNvPr id="4" name="内容占位符 3"/>
          <p:cNvSpPr>
            <a:spLocks noGrp="1"/>
          </p:cNvSpPr>
          <p:nvPr>
            <p:ph idx="1"/>
          </p:nvPr>
        </p:nvSpPr>
        <p:spPr/>
        <p:txBody>
          <a:bodyPr>
            <a:normAutofit fontScale="77500" lnSpcReduction="20000"/>
          </a:bodyPr>
          <a:lstStyle/>
          <a:p>
            <a:pPr>
              <a:lnSpc>
                <a:spcPct val="140000"/>
              </a:lnSpc>
            </a:pPr>
            <a:r>
              <a:rPr lang="en-US" altLang="zh-CN" sz="2400" dirty="0"/>
              <a:t>2016</a:t>
            </a:r>
            <a:r>
              <a:rPr lang="zh-CN" altLang="en-US" sz="2400" dirty="0"/>
              <a:t>年</a:t>
            </a:r>
            <a:r>
              <a:rPr lang="en-US" altLang="zh-CN" sz="2400" dirty="0"/>
              <a:t>7</a:t>
            </a:r>
            <a:r>
              <a:rPr lang="zh-CN" altLang="en-US" sz="2400" dirty="0"/>
              <a:t>月至</a:t>
            </a:r>
            <a:r>
              <a:rPr lang="en-US" altLang="zh-CN" sz="2400" dirty="0"/>
              <a:t>2018</a:t>
            </a:r>
            <a:r>
              <a:rPr lang="zh-CN" altLang="en-US" sz="2400" dirty="0"/>
              <a:t>年</a:t>
            </a:r>
            <a:r>
              <a:rPr lang="en-US" altLang="zh-CN" sz="2400" dirty="0"/>
              <a:t>4</a:t>
            </a:r>
            <a:r>
              <a:rPr lang="zh-CN" altLang="en-US" sz="2400" dirty="0"/>
              <a:t>月，</a:t>
            </a:r>
            <a:r>
              <a:rPr lang="en-US" altLang="zh-CN" sz="2400" dirty="0" err="1"/>
              <a:t>Sudhish</a:t>
            </a:r>
            <a:r>
              <a:rPr lang="en-US" altLang="zh-CN" sz="2400" dirty="0"/>
              <a:t> </a:t>
            </a:r>
            <a:r>
              <a:rPr lang="en-US" altLang="zh-CN" sz="2400" dirty="0" err="1"/>
              <a:t>Kasaba</a:t>
            </a:r>
            <a:r>
              <a:rPr lang="en-US" altLang="zh-CN" sz="2400" dirty="0"/>
              <a:t> Ramesh</a:t>
            </a:r>
            <a:r>
              <a:rPr lang="zh-CN" altLang="en-US" sz="2400" dirty="0"/>
              <a:t>供职于思科，他在认罪协议中向检察官承认，自己离职后，于</a:t>
            </a:r>
            <a:r>
              <a:rPr lang="en-US" altLang="zh-CN" sz="2400" dirty="0"/>
              <a:t>2018</a:t>
            </a:r>
            <a:r>
              <a:rPr lang="zh-CN" altLang="en-US" sz="2400" dirty="0"/>
              <a:t>年</a:t>
            </a:r>
            <a:r>
              <a:rPr lang="en-US" altLang="zh-CN" sz="2400" dirty="0"/>
              <a:t>9</a:t>
            </a:r>
            <a:r>
              <a:rPr lang="zh-CN" altLang="en-US" sz="2400" dirty="0"/>
              <a:t>月未经授权有意连接到思科在</a:t>
            </a:r>
            <a:r>
              <a:rPr lang="en-US" altLang="zh-CN" sz="2400" dirty="0"/>
              <a:t>AWS</a:t>
            </a:r>
            <a:r>
              <a:rPr lang="zh-CN" altLang="en-US" sz="2400" dirty="0"/>
              <a:t>上的系统。</a:t>
            </a:r>
            <a:endParaRPr lang="zh-CN" altLang="en-US" sz="2400" dirty="0"/>
          </a:p>
          <a:p>
            <a:pPr lvl="1">
              <a:lnSpc>
                <a:spcPct val="140000"/>
              </a:lnSpc>
            </a:pPr>
            <a:r>
              <a:rPr lang="en-US" altLang="zh-CN" sz="2000" dirty="0" smtClean="0"/>
              <a:t>Ramesh</a:t>
            </a:r>
            <a:r>
              <a:rPr lang="zh-CN" altLang="en-US" sz="2000" dirty="0"/>
              <a:t>承认从其谷歌云项目帐户部署了一段代码，导致删除了用于思科</a:t>
            </a:r>
            <a:r>
              <a:rPr lang="en-US" altLang="zh-CN" sz="2000" dirty="0"/>
              <a:t>WebEx Teams</a:t>
            </a:r>
            <a:r>
              <a:rPr lang="zh-CN" altLang="en-US" sz="2000" dirty="0"/>
              <a:t>视频会议和协作应用软件的</a:t>
            </a:r>
            <a:r>
              <a:rPr lang="en-US" altLang="zh-CN" sz="2000" dirty="0"/>
              <a:t>456</a:t>
            </a:r>
            <a:r>
              <a:rPr lang="zh-CN" altLang="en-US" sz="2000" dirty="0"/>
              <a:t>个虚拟机，该应用软件提供视频会议、视频消息传递、文件共享及其他协作工具。</a:t>
            </a:r>
            <a:endParaRPr lang="zh-CN" altLang="en-US" sz="2000" dirty="0"/>
          </a:p>
          <a:p>
            <a:pPr lvl="1">
              <a:lnSpc>
                <a:spcPct val="140000"/>
              </a:lnSpc>
            </a:pPr>
            <a:r>
              <a:rPr lang="zh-CN" altLang="en-US" sz="2000" dirty="0" smtClean="0"/>
              <a:t>据</a:t>
            </a:r>
            <a:r>
              <a:rPr lang="zh-CN" altLang="en-US" sz="2000" dirty="0"/>
              <a:t>检察官声称，</a:t>
            </a:r>
            <a:r>
              <a:rPr lang="en-US" altLang="zh-CN" sz="2000" dirty="0"/>
              <a:t>Ramesh</a:t>
            </a:r>
            <a:r>
              <a:rPr lang="zh-CN" altLang="en-US" sz="2000" dirty="0"/>
              <a:t>的行为导致</a:t>
            </a:r>
            <a:r>
              <a:rPr lang="en-US" altLang="zh-CN" sz="2000" dirty="0"/>
              <a:t>16000</a:t>
            </a:r>
            <a:r>
              <a:rPr lang="zh-CN" altLang="en-US" sz="2000" dirty="0"/>
              <a:t>多个</a:t>
            </a:r>
            <a:r>
              <a:rPr lang="en-US" altLang="zh-CN" sz="2000" dirty="0"/>
              <a:t>WebEx Teams</a:t>
            </a:r>
            <a:r>
              <a:rPr lang="zh-CN" altLang="en-US" sz="2000" dirty="0"/>
              <a:t>帐户关闭时间长达两周，这使思科花费约</a:t>
            </a:r>
            <a:r>
              <a:rPr lang="en-US" altLang="zh-CN" sz="2000" dirty="0"/>
              <a:t>140</a:t>
            </a:r>
            <a:r>
              <a:rPr lang="zh-CN" altLang="en-US" sz="2000" dirty="0"/>
              <a:t>万美元的工时用于修复问题，并向客户退款逾</a:t>
            </a:r>
            <a:r>
              <a:rPr lang="en-US" altLang="zh-CN" sz="2000" dirty="0"/>
              <a:t>100</a:t>
            </a:r>
            <a:r>
              <a:rPr lang="zh-CN" altLang="en-US" sz="2000" dirty="0"/>
              <a:t>万美元</a:t>
            </a:r>
            <a:r>
              <a:rPr lang="zh-CN" altLang="en-US" sz="2000" dirty="0" smtClean="0"/>
              <a:t>。</a:t>
            </a:r>
            <a:endParaRPr lang="en-US" altLang="zh-CN" sz="2000" dirty="0" smtClean="0"/>
          </a:p>
          <a:p>
            <a:pPr>
              <a:lnSpc>
                <a:spcPct val="140000"/>
              </a:lnSpc>
            </a:pPr>
            <a:r>
              <a:rPr lang="zh-CN" altLang="en-US" sz="2400" dirty="0" smtClean="0"/>
              <a:t>微</a:t>
            </a:r>
            <a:r>
              <a:rPr lang="zh-CN" altLang="en-US" sz="2400" dirty="0"/>
              <a:t>盟研发中心运维部核心运维人员贺某</a:t>
            </a:r>
            <a:r>
              <a:rPr lang="zh-CN" altLang="en-US" sz="2400" dirty="0" smtClean="0"/>
              <a:t>，</a:t>
            </a:r>
            <a:r>
              <a:rPr lang="en-US" altLang="zh-CN" sz="2400" dirty="0" smtClean="0"/>
              <a:t>2</a:t>
            </a:r>
            <a:r>
              <a:rPr lang="zh-CN" altLang="en-US" sz="2400" dirty="0" smtClean="0"/>
              <a:t>月</a:t>
            </a:r>
            <a:r>
              <a:rPr lang="en-US" altLang="zh-CN" sz="2400" dirty="0" smtClean="0"/>
              <a:t>23</a:t>
            </a:r>
            <a:r>
              <a:rPr lang="zh-CN" altLang="en-US" sz="2400" dirty="0" smtClean="0"/>
              <a:t>日晚通过个人</a:t>
            </a:r>
            <a:r>
              <a:rPr lang="en-US" altLang="zh-CN" sz="2400" dirty="0" smtClean="0"/>
              <a:t>VPN</a:t>
            </a:r>
            <a:r>
              <a:rPr lang="zh-CN" altLang="en-US" sz="2400" dirty="0" smtClean="0"/>
              <a:t>登</a:t>
            </a:r>
            <a:r>
              <a:rPr lang="zh-CN" altLang="en-US" sz="2400" dirty="0"/>
              <a:t>入公司内网跳转机</a:t>
            </a:r>
            <a:r>
              <a:rPr lang="zh-CN" altLang="en-US" sz="2400" dirty="0" smtClean="0"/>
              <a:t>，因</a:t>
            </a:r>
            <a:r>
              <a:rPr lang="zh-CN" altLang="en-US" sz="2400" dirty="0"/>
              <a:t>个人精神、生活等原因对微盟线上生产环境进行了恶意的破坏</a:t>
            </a:r>
            <a:r>
              <a:rPr lang="zh-CN" altLang="en-US" sz="2400" dirty="0" smtClean="0"/>
              <a:t>。</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endParaRPr lang="zh-CN" altLang="en-US" dirty="0"/>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20000"/>
                    </a14:imgEffect>
                  </a14:imgLayer>
                </a14:imgProps>
              </a:ext>
            </a:extLst>
          </a:blip>
          <a:stretch>
            <a:fillRect/>
          </a:stretch>
        </p:blipFill>
        <p:spPr>
          <a:xfrm>
            <a:off x="0" y="1890318"/>
            <a:ext cx="9144000" cy="4967682"/>
          </a:xfrm>
          <a:prstGeom prst="rect">
            <a:avLst/>
          </a:prstGeom>
        </p:spPr>
      </p:pic>
      <p:sp>
        <p:nvSpPr>
          <p:cNvPr id="7" name="矩形: 圆角 6"/>
          <p:cNvSpPr/>
          <p:nvPr/>
        </p:nvSpPr>
        <p:spPr>
          <a:xfrm>
            <a:off x="2520000" y="5760000"/>
            <a:ext cx="720000" cy="72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矩形: 圆角 7"/>
          <p:cNvSpPr/>
          <p:nvPr/>
        </p:nvSpPr>
        <p:spPr>
          <a:xfrm>
            <a:off x="5400000" y="3060000"/>
            <a:ext cx="360000" cy="360000"/>
          </a:xfrm>
          <a:prstGeom prst="roundRect">
            <a:avLst>
              <a:gd name="adj" fmla="val 6750"/>
            </a:avLst>
          </a:prstGeom>
          <a:solidFill>
            <a:schemeClr val="accent4">
              <a:alpha val="50000"/>
            </a:schemeClr>
          </a:solidFill>
          <a:ln w="28575">
            <a:solidFill>
              <a:srgbClr val="FFFF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0" y="360000"/>
            <a:ext cx="3841568" cy="2160000"/>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00" y="2880000"/>
            <a:ext cx="4480000" cy="2520000"/>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矩形 12"/>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6846639" y="2065817"/>
            <a:ext cx="1967205" cy="369332"/>
          </a:xfrm>
          <a:prstGeom prst="rect">
            <a:avLst/>
          </a:prstGeom>
        </p:spPr>
        <p:txBody>
          <a:bodyPr wrap="none">
            <a:spAutoFit/>
          </a:bodyPr>
          <a:lstStyle/>
          <a:p>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武汉热线</a:t>
            </a:r>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机房</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endParaRPr lang="zh-CN" altLang="en-US" dirty="0"/>
          </a:p>
        </p:txBody>
      </p:sp>
      <p:sp>
        <p:nvSpPr>
          <p:cNvPr id="13" name="矩形 12"/>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145413" y="5115750"/>
            <a:ext cx="8853173" cy="1754326"/>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 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机房是武汉地区较早的数据中心。</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月开始投入使用并不断完善，交通便利，周边无任何产生腐蚀性气体、粉尘、噪音、强震动的厂矿企业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无超高压变电站、电气化铁道、大功率雷达站等强电磁干扰源。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鲁巷</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机房面积约为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平米。从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1997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年一直托管和租用到现在的用户也有不少</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现有客户，盛大、腾迅、新浪、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TOM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、千橡都曾落户在这里。</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机房总面积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900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平方米，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级抗震建筑结构。</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 y="-3014"/>
            <a:ext cx="1809815" cy="1357361"/>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491" y="0"/>
            <a:ext cx="1323855" cy="1323855"/>
          </a:xfrm>
          <a:prstGeom prst="rect">
            <a:avLst/>
          </a:prstGeom>
        </p:spPr>
      </p:pic>
      <p:sp>
        <p:nvSpPr>
          <p:cNvPr id="8" name="矩形 7"/>
          <p:cNvSpPr/>
          <p:nvPr/>
        </p:nvSpPr>
        <p:spPr>
          <a:xfrm>
            <a:off x="3146346" y="735519"/>
            <a:ext cx="4233851" cy="584775"/>
          </a:xfrm>
          <a:prstGeom prst="rect">
            <a:avLst/>
          </a:prstGeom>
          <a:solidFill>
            <a:srgbClr val="FFFFFF"/>
          </a:solidFill>
        </p:spPr>
        <p:txBody>
          <a:bodyPr wrap="none">
            <a:spAutoFit/>
          </a:bodyPr>
          <a:lstStyle/>
          <a:p>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武汉电信鲁巷</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sz="3200" b="1" dirty="0">
                <a:latin typeface="Times New Roman" panose="02020603050405020304" pitchFamily="18" charset="0"/>
                <a:ea typeface="黑体" panose="02010609060101010101" pitchFamily="49" charset="-122"/>
                <a:cs typeface="Times New Roman" panose="02020603050405020304" pitchFamily="18" charset="0"/>
              </a:rPr>
              <a:t>机房</a:t>
            </a:r>
            <a:endParaRPr lang="zh-CN" altLang="en-US" sz="32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45" y="1456495"/>
            <a:ext cx="3798366" cy="288000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162" y="1456495"/>
            <a:ext cx="3485829" cy="360000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矩形 19"/>
          <p:cNvSpPr/>
          <p:nvPr/>
        </p:nvSpPr>
        <p:spPr>
          <a:xfrm>
            <a:off x="5508000" y="6552000"/>
            <a:ext cx="3600000" cy="307777"/>
          </a:xfrm>
          <a:prstGeom prst="rect">
            <a:avLst/>
          </a:prstGeom>
        </p:spPr>
        <p:txBody>
          <a:bodyPr wrap="square" anchor="ctr">
            <a:spAutoFit/>
          </a:bodyPr>
          <a:lstStyle/>
          <a:p>
            <a:r>
              <a:rPr lang="zh-CN" altLang="en-US" sz="1400" dirty="0">
                <a:latin typeface="Times New Roman" panose="02020603050405020304" pitchFamily="18" charset="0"/>
                <a:cs typeface="Times New Roman" panose="02020603050405020304" pitchFamily="18" charset="0"/>
              </a:rPr>
              <a:t>http://www.idcquan.com/dianxin/525058.html</a:t>
            </a:r>
            <a:endParaRPr lang="zh-CN" altLang="en-US" sz="1400" dirty="0">
              <a:latin typeface="Times New Roman" panose="02020603050405020304" pitchFamily="18" charset="0"/>
              <a:cs typeface="Times New Roman" panose="02020603050405020304" pitchFamily="18" charset="0"/>
            </a:endParaRPr>
          </a:p>
        </p:txBody>
      </p:sp>
      <p:sp>
        <p:nvSpPr>
          <p:cNvPr id="21" name="矩形 20"/>
          <p:cNvSpPr/>
          <p:nvPr/>
        </p:nvSpPr>
        <p:spPr>
          <a:xfrm>
            <a:off x="0" y="2411663"/>
            <a:ext cx="9144000" cy="2246769"/>
          </a:xfrm>
          <a:prstGeom prst="rect">
            <a:avLst/>
          </a:prstGeom>
          <a:solidFill>
            <a:srgbClr val="FFFFFF">
              <a:alpha val="65098"/>
            </a:srgbClr>
          </a:solid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40G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带宽直通</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ChinaNet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骨干网机房，</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20G</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至</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CN2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双路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4000KW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高压引入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专供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IDC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机楼使用。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机房整体</a:t>
            </a:r>
            <a:r>
              <a:rPr lang="en-US" altLang="zh-CN" dirty="0">
                <a:latin typeface="Times New Roman" panose="02020603050405020304" pitchFamily="18" charset="0"/>
                <a:ea typeface="黑体" panose="02010609060101010101" pitchFamily="49" charset="-122"/>
                <a:cs typeface="Times New Roman" panose="02020603050405020304" pitchFamily="18" charset="0"/>
              </a:rPr>
              <a:t>PUE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，每平方米电容量约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，高密度区可以达到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，采用双路供电，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UPS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总功率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6500KVA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，机房满载的情况下可提供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小时以上的后备时间。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采用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1800KW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的柴油发电机组并集运行，油料库容量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吨以提供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小时的发电时间。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18</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台下送风工业级精密制冷空调，每</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台一组，每组有一台备份。</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自动气体消防系统，消防气体为惰性气体。</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400" dirty="0">
                <a:latin typeface="Times New Roman" panose="02020603050405020304" pitchFamily="18" charset="0"/>
                <a:cs typeface="Times New Roman" panose="02020603050405020304" pitchFamily="18" charset="0"/>
              </a:rPr>
              <a:t>http://www.netshield.cn/about/lx-idc.asp</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endParaRPr lang="zh-CN" altLang="en-US" dirty="0"/>
          </a:p>
        </p:txBody>
      </p:sp>
      <p:sp>
        <p:nvSpPr>
          <p:cNvPr id="13" name="矩形 12"/>
          <p:cNvSpPr/>
          <p:nvPr/>
        </p:nvSpPr>
        <p:spPr>
          <a:xfrm>
            <a:off x="942672" y="2880000"/>
            <a:ext cx="2954655" cy="369332"/>
          </a:xfrm>
          <a:prstGeom prst="rect">
            <a:avLst/>
          </a:prstGeom>
        </p:spPr>
        <p:txBody>
          <a:bodyPr wrap="none">
            <a:spAutoFit/>
          </a:bodyPr>
          <a:lstStyle/>
          <a:p>
            <a:r>
              <a:rPr lang="zh-CN" altLang="en-US" dirty="0">
                <a:solidFill>
                  <a:schemeClr val="bg1"/>
                </a:solidFill>
                <a:latin typeface="黑体" panose="02010609060101010101" pitchFamily="49" charset="-122"/>
                <a:ea typeface="黑体" panose="02010609060101010101" pitchFamily="49" charset="-122"/>
              </a:rPr>
              <a:t>建行武汉数据中心数据机房</a:t>
            </a:r>
            <a:endParaRPr lang="zh-CN" altLang="en-US" dirty="0">
              <a:solidFill>
                <a:schemeClr val="bg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82651" y="1354347"/>
            <a:ext cx="4327870" cy="2880000"/>
          </a:xfrm>
          <a:prstGeom prst="snip2DiagRect">
            <a:avLst/>
          </a:prstGeom>
          <a:solidFill>
            <a:srgbClr val="FFFFFF">
              <a:shade val="85000"/>
            </a:srgbClr>
          </a:solidFill>
          <a:ln w="381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矩形 10"/>
          <p:cNvSpPr/>
          <p:nvPr/>
        </p:nvSpPr>
        <p:spPr>
          <a:xfrm>
            <a:off x="58631" y="4438643"/>
            <a:ext cx="8853173" cy="2308324"/>
          </a:xfrm>
          <a:prstGeom prst="rect">
            <a:avLst/>
          </a:prstGeom>
        </p:spPr>
        <p:txBody>
          <a:bodyPr wrap="square">
            <a:sp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该中心位于南湖北岸，作为集中式灾难备份机构，主要为建行全球业务提供每周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7×24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小时不间断的联机灾备服务，以防银行遭遇自然灾害、战争等摧毁，储户信息以防止丢失。</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工程共七栋建筑，分别为综合办公楼，研发中心楼，呼叫中心办公楼，运维中心办公楼，</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数据机房。</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工程总建筑面积：</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20.85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万平方米，总合同额</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13.39</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亿元，由中建三局集团有限公司负责承建。据介绍，目前工程正处于收尾阶段，各方面进展顺利，预计在今年年底可竣工投入使用。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图片 1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734424" y="422210"/>
            <a:ext cx="5369004" cy="828620"/>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8913"/>
            <a:ext cx="3734424" cy="117367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48" y="1354347"/>
            <a:ext cx="4327870" cy="2880000"/>
          </a:xfrm>
          <a:prstGeom prst="round2DiagRect">
            <a:avLst>
              <a:gd name="adj1" fmla="val 16667"/>
              <a:gd name="adj2" fmla="val 0"/>
            </a:avLst>
          </a:prstGeom>
          <a:ln w="38100" cap="sq">
            <a:solidFill>
              <a:schemeClr val="bg1"/>
            </a:solidFill>
            <a:miter lim="800000"/>
            <a:headEnd/>
            <a:tailEnd/>
          </a:ln>
          <a:effectLst>
            <a:outerShdw blurRad="254000" algn="tl" rotWithShape="0">
              <a:srgbClr val="000000">
                <a:alpha val="43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标题 1"/>
          <p:cNvSpPr>
            <a:spLocks noGrp="1"/>
          </p:cNvSpPr>
          <p:nvPr>
            <p:ph type="title"/>
          </p:nvPr>
        </p:nvSpPr>
        <p:spPr>
          <a:solidFill>
            <a:srgbClr val="FFFFFF">
              <a:alpha val="50196"/>
            </a:srgbClr>
          </a:solidFill>
        </p:spPr>
        <p:txBody>
          <a:bodyPr/>
          <a:lstStyle/>
          <a:p>
            <a:r>
              <a:rPr lang="zh-CN" altLang="en-US" dirty="0"/>
              <a:t>何谓数据中心</a:t>
            </a:r>
            <a:endParaRPr lang="zh-CN" altLang="en-US" dirty="0"/>
          </a:p>
        </p:txBody>
      </p:sp>
      <p:sp>
        <p:nvSpPr>
          <p:cNvPr id="3" name="内容占位符 2"/>
          <p:cNvSpPr>
            <a:spLocks noGrp="1"/>
          </p:cNvSpPr>
          <p:nvPr>
            <p:ph idx="1"/>
          </p:nvPr>
        </p:nvSpPr>
        <p:spPr>
          <a:solidFill>
            <a:srgbClr val="FFFFFF">
              <a:alpha val="50196"/>
            </a:srgbClr>
          </a:solidFill>
        </p:spPr>
        <p:txBody>
          <a:bodyPr/>
          <a:lstStyle/>
          <a:p>
            <a:r>
              <a:rPr lang="zh-CN" altLang="en-US" dirty="0"/>
              <a:t>通俗称谓</a:t>
            </a:r>
            <a:endParaRPr lang="en-US" altLang="zh-CN" dirty="0"/>
          </a:p>
          <a:p>
            <a:pPr lvl="1"/>
            <a:r>
              <a:rPr lang="zh-CN" altLang="en-US" dirty="0"/>
              <a:t>服务器农场 </a:t>
            </a:r>
            <a:r>
              <a:rPr lang="en-US" altLang="zh-CN" dirty="0"/>
              <a:t>Server Farm</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00" y="3060000"/>
            <a:ext cx="4048524" cy="2880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FF">
              <a:alpha val="50196"/>
            </a:srgbClr>
          </a:solidFill>
        </p:spPr>
        <p:txBody>
          <a:bodyPr/>
          <a:lstStyle/>
          <a:p>
            <a:r>
              <a:rPr lang="zh-CN" altLang="en-US" dirty="0"/>
              <a:t>何谓数据中心</a:t>
            </a:r>
            <a:endParaRPr lang="zh-CN" altLang="en-US" dirty="0"/>
          </a:p>
        </p:txBody>
      </p:sp>
      <p:sp>
        <p:nvSpPr>
          <p:cNvPr id="3" name="内容占位符 2"/>
          <p:cNvSpPr>
            <a:spLocks noGrp="1"/>
          </p:cNvSpPr>
          <p:nvPr>
            <p:ph idx="1"/>
          </p:nvPr>
        </p:nvSpPr>
        <p:spPr>
          <a:xfrm>
            <a:off x="628650" y="1825625"/>
            <a:ext cx="8515350" cy="4351338"/>
          </a:xfrm>
        </p:spPr>
        <p:txBody>
          <a:bodyPr>
            <a:normAutofit lnSpcReduction="10000"/>
          </a:bodyPr>
          <a:lstStyle/>
          <a:p>
            <a:pPr>
              <a:lnSpc>
                <a:spcPct val="120000"/>
              </a:lnSpc>
            </a:pPr>
            <a:r>
              <a:rPr lang="zh-CN" altLang="en-US" dirty="0"/>
              <a:t>数据中心 </a:t>
            </a:r>
            <a:r>
              <a:rPr lang="en-US" altLang="zh-CN" dirty="0"/>
              <a:t>Data Center</a:t>
            </a:r>
            <a:endParaRPr lang="en-US" altLang="zh-CN" dirty="0"/>
          </a:p>
          <a:p>
            <a:pPr lvl="1">
              <a:lnSpc>
                <a:spcPct val="120000"/>
              </a:lnSpc>
            </a:pPr>
            <a:r>
              <a:rPr lang="zh-CN" altLang="en-US" dirty="0"/>
              <a:t>维基百科</a:t>
            </a:r>
            <a:endParaRPr lang="en-US" altLang="zh-CN" dirty="0"/>
          </a:p>
          <a:p>
            <a:pPr lvl="2">
              <a:lnSpc>
                <a:spcPct val="120000"/>
              </a:lnSpc>
            </a:pPr>
            <a:r>
              <a:rPr lang="zh-CN" altLang="en-US" dirty="0"/>
              <a:t>数据中心是一整套复杂的设施，不仅仅包括</a:t>
            </a:r>
            <a:r>
              <a:rPr lang="zh-CN" altLang="en-US" dirty="0">
                <a:solidFill>
                  <a:srgbClr val="FF0000"/>
                </a:solidFill>
              </a:rPr>
              <a:t>计算机</a:t>
            </a:r>
            <a:r>
              <a:rPr lang="zh-CN" altLang="en-US" dirty="0"/>
              <a:t>系统和其它与之配套的设备，包括</a:t>
            </a:r>
            <a:r>
              <a:rPr lang="zh-CN" altLang="en-US" dirty="0">
                <a:solidFill>
                  <a:srgbClr val="FF0000"/>
                </a:solidFill>
              </a:rPr>
              <a:t>通信</a:t>
            </a:r>
            <a:r>
              <a:rPr lang="zh-CN" altLang="en-US" dirty="0"/>
              <a:t>和</a:t>
            </a:r>
            <a:r>
              <a:rPr lang="zh-CN" altLang="en-US" dirty="0">
                <a:solidFill>
                  <a:srgbClr val="FF0000"/>
                </a:solidFill>
              </a:rPr>
              <a:t>存储</a:t>
            </a:r>
            <a:r>
              <a:rPr lang="zh-CN" altLang="en-US" dirty="0"/>
              <a:t>系统，还有</a:t>
            </a:r>
            <a:r>
              <a:rPr lang="zh-CN" altLang="en-US" dirty="0">
                <a:solidFill>
                  <a:srgbClr val="FF0000"/>
                </a:solidFill>
              </a:rPr>
              <a:t>冗余的数据通信</a:t>
            </a:r>
            <a:r>
              <a:rPr lang="zh-CN" altLang="en-US" dirty="0"/>
              <a:t>连接、</a:t>
            </a:r>
            <a:r>
              <a:rPr lang="zh-CN" altLang="en-US" dirty="0">
                <a:solidFill>
                  <a:srgbClr val="FF0000"/>
                </a:solidFill>
              </a:rPr>
              <a:t>环境控制设备</a:t>
            </a:r>
            <a:r>
              <a:rPr lang="zh-CN" altLang="en-US" dirty="0"/>
              <a:t>、</a:t>
            </a:r>
            <a:r>
              <a:rPr lang="zh-CN" altLang="en-US" dirty="0">
                <a:solidFill>
                  <a:srgbClr val="FF0000"/>
                </a:solidFill>
              </a:rPr>
              <a:t>监控设备</a:t>
            </a:r>
            <a:r>
              <a:rPr lang="zh-CN" altLang="en-US" dirty="0"/>
              <a:t>以及各种</a:t>
            </a:r>
            <a:r>
              <a:rPr lang="zh-CN" altLang="en-US" dirty="0">
                <a:solidFill>
                  <a:srgbClr val="FF0000"/>
                </a:solidFill>
              </a:rPr>
              <a:t>安全装置</a:t>
            </a:r>
            <a:r>
              <a:rPr lang="zh-CN" altLang="en-US" dirty="0"/>
              <a:t>。</a:t>
            </a:r>
            <a:endParaRPr lang="en-US" altLang="zh-CN" dirty="0"/>
          </a:p>
          <a:p>
            <a:pPr lvl="1">
              <a:lnSpc>
                <a:spcPct val="120000"/>
              </a:lnSpc>
            </a:pPr>
            <a:r>
              <a:rPr lang="zh-CN" altLang="en-US" dirty="0"/>
              <a:t>谷歌</a:t>
            </a:r>
            <a:r>
              <a:rPr lang="en-US" altLang="zh-CN" dirty="0"/>
              <a:t>《The Datacenter as a Computer》</a:t>
            </a:r>
            <a:r>
              <a:rPr lang="zh-CN" altLang="en-US" dirty="0"/>
              <a:t> </a:t>
            </a:r>
            <a:endParaRPr lang="en-US" altLang="zh-CN" dirty="0"/>
          </a:p>
          <a:p>
            <a:pPr lvl="2">
              <a:lnSpc>
                <a:spcPct val="120000"/>
              </a:lnSpc>
            </a:pPr>
            <a:r>
              <a:rPr lang="zh-CN" altLang="en-US" dirty="0"/>
              <a:t>多功能的建筑物，能容纳多个服务器以及通信设备。</a:t>
            </a:r>
            <a:endParaRPr lang="en-US" altLang="zh-CN" dirty="0"/>
          </a:p>
          <a:p>
            <a:pPr lvl="2">
              <a:lnSpc>
                <a:spcPct val="120000"/>
              </a:lnSpc>
            </a:pPr>
            <a:r>
              <a:rPr lang="zh-CN" altLang="en-US" dirty="0"/>
              <a:t>这些设备被放置在一起是因为它们</a:t>
            </a:r>
            <a:r>
              <a:rPr lang="zh-CN" altLang="en-US" dirty="0">
                <a:solidFill>
                  <a:srgbClr val="FF0000"/>
                </a:solidFill>
              </a:rPr>
              <a:t>具有相同的对环境的要求</a:t>
            </a:r>
            <a:r>
              <a:rPr lang="zh-CN" altLang="en-US" dirty="0"/>
              <a:t>以及</a:t>
            </a:r>
            <a:r>
              <a:rPr lang="zh-CN" altLang="en-US" dirty="0">
                <a:solidFill>
                  <a:srgbClr val="FF0000"/>
                </a:solidFill>
              </a:rPr>
              <a:t>物理安全上的需</a:t>
            </a:r>
            <a:r>
              <a:rPr lang="zh-CN" altLang="en-US" dirty="0"/>
              <a:t>求，并且这样放置</a:t>
            </a:r>
            <a:r>
              <a:rPr lang="zh-CN" altLang="en-US" dirty="0">
                <a:solidFill>
                  <a:srgbClr val="FF0000"/>
                </a:solidFill>
              </a:rPr>
              <a:t>便于维护</a:t>
            </a:r>
            <a:r>
              <a:rPr lang="zh-CN" altLang="en-US" dirty="0"/>
              <a:t>，而并不仅仅是一些服务器的集合。</a:t>
            </a:r>
            <a:endParaRPr lang="en-US" altLang="zh-CN" dirty="0"/>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89" y="2520000"/>
            <a:ext cx="1104658" cy="10080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90" y="3960000"/>
            <a:ext cx="1097136" cy="136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何谓数据中心</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用于安置计算机系统及相关部件的设施</a:t>
            </a:r>
            <a:endParaRPr lang="en-US" altLang="zh-CN" dirty="0"/>
          </a:p>
          <a:p>
            <a:pPr lvl="1">
              <a:lnSpc>
                <a:spcPct val="120000"/>
              </a:lnSpc>
            </a:pPr>
            <a:r>
              <a:rPr lang="zh-CN" altLang="en-US" dirty="0"/>
              <a:t>电信运营商和企业、部门灾备中心</a:t>
            </a:r>
            <a:endParaRPr lang="en-US" altLang="zh-CN" dirty="0"/>
          </a:p>
          <a:p>
            <a:pPr>
              <a:lnSpc>
                <a:spcPct val="120000"/>
              </a:lnSpc>
            </a:pPr>
            <a:r>
              <a:rPr lang="zh-CN" altLang="en-US" dirty="0"/>
              <a:t>一般包含</a:t>
            </a:r>
            <a:endParaRPr lang="en-US" altLang="zh-CN" dirty="0"/>
          </a:p>
          <a:p>
            <a:pPr lvl="1">
              <a:lnSpc>
                <a:spcPct val="120000"/>
              </a:lnSpc>
            </a:pPr>
            <a:r>
              <a:rPr lang="zh-CN" altLang="en-US" dirty="0"/>
              <a:t>冗余和备用电源</a:t>
            </a:r>
            <a:endParaRPr lang="en-US" altLang="zh-CN" dirty="0"/>
          </a:p>
          <a:p>
            <a:pPr lvl="1">
              <a:lnSpc>
                <a:spcPct val="120000"/>
              </a:lnSpc>
            </a:pPr>
            <a:r>
              <a:rPr lang="zh-CN" altLang="en-US" dirty="0"/>
              <a:t>冗余数据通信连接</a:t>
            </a:r>
            <a:endParaRPr lang="en-US" altLang="zh-CN" dirty="0"/>
          </a:p>
          <a:p>
            <a:pPr lvl="1">
              <a:lnSpc>
                <a:spcPct val="120000"/>
              </a:lnSpc>
            </a:pPr>
            <a:r>
              <a:rPr lang="zh-CN" altLang="en-US" dirty="0"/>
              <a:t>环境控制（空调）</a:t>
            </a:r>
            <a:endParaRPr lang="en-US" altLang="zh-CN" dirty="0"/>
          </a:p>
          <a:p>
            <a:pPr lvl="1">
              <a:lnSpc>
                <a:spcPct val="120000"/>
              </a:lnSpc>
            </a:pPr>
            <a:r>
              <a:rPr lang="zh-CN" altLang="en-US" dirty="0"/>
              <a:t>安全设备（灭火器、监控）</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endParaRPr lang="zh-CN" altLang="en-US" dirty="0"/>
          </a:p>
        </p:txBody>
      </p:sp>
      <p:sp>
        <p:nvSpPr>
          <p:cNvPr id="3" name="内容占位符 2"/>
          <p:cNvSpPr>
            <a:spLocks noGrp="1"/>
          </p:cNvSpPr>
          <p:nvPr>
            <p:ph idx="1"/>
          </p:nvPr>
        </p:nvSpPr>
        <p:spPr/>
        <p:txBody>
          <a:bodyPr/>
          <a:lstStyle/>
          <a:p>
            <a:r>
              <a:rPr lang="zh-CN" altLang="en-US" dirty="0"/>
              <a:t>施展</a:t>
            </a:r>
            <a:r>
              <a:rPr lang="zh-CN" altLang="en-US" sz="2000" dirty="0"/>
              <a:t> 副教授，武汉光电国家实验室，存储部，</a:t>
            </a:r>
            <a:r>
              <a:rPr lang="en-US" altLang="zh-CN" sz="2000" dirty="0"/>
              <a:t>F309</a:t>
            </a:r>
            <a:endParaRPr lang="en-US" altLang="zh-CN" dirty="0"/>
          </a:p>
          <a:p>
            <a:r>
              <a:rPr lang="zh-CN" altLang="en-US" dirty="0"/>
              <a:t>课程公务</a:t>
            </a:r>
            <a:r>
              <a:rPr lang="zh-CN" altLang="en-US" sz="2000" dirty="0"/>
              <a:t> 每周五上午</a:t>
            </a:r>
            <a:r>
              <a:rPr lang="en-US" altLang="zh-CN" sz="2000" dirty="0"/>
              <a:t>08:30-10:00</a:t>
            </a:r>
            <a:endParaRPr lang="en-US" altLang="zh-CN" dirty="0"/>
          </a:p>
          <a:p>
            <a:r>
              <a:rPr lang="zh-CN" altLang="en-US" sz="2800" dirty="0">
                <a:sym typeface="+mn-ea"/>
              </a:rPr>
              <a:t>联系方式</a:t>
            </a:r>
            <a:endParaRPr lang="zh-CN" altLang="en-US" sz="2800" dirty="0"/>
          </a:p>
          <a:p>
            <a:pPr lvl="1"/>
            <a:r>
              <a:rPr lang="en-US" altLang="zh-CN" sz="2000" dirty="0">
                <a:sym typeface="+mn-ea"/>
              </a:rPr>
              <a:t>EMail</a:t>
            </a:r>
            <a:r>
              <a:rPr lang="zh-CN" altLang="en-US" sz="2000" dirty="0">
                <a:sym typeface="+mn-ea"/>
              </a:rPr>
              <a:t> </a:t>
            </a:r>
            <a:r>
              <a:rPr lang="en-US" altLang="zh-CN" sz="2000" dirty="0">
                <a:sym typeface="+mn-ea"/>
                <a:hlinkClick r:id="rId1"/>
              </a:rPr>
              <a:t>zshi@hust.edu.cn</a:t>
            </a:r>
            <a:endParaRPr lang="en-US" altLang="zh-CN" sz="2000" dirty="0">
              <a:hlinkClick r:id="rId1"/>
            </a:endParaRPr>
          </a:p>
          <a:p>
            <a:pPr lvl="1"/>
            <a:r>
              <a:rPr lang="zh-CN" altLang="en-US" sz="2000" dirty="0">
                <a:sym typeface="+mn-ea"/>
              </a:rPr>
              <a:t>电话 </a:t>
            </a:r>
            <a:r>
              <a:rPr lang="en-US" altLang="zh-CN" sz="2000" dirty="0">
                <a:sym typeface="+mn-ea"/>
              </a:rPr>
              <a:t>027-87792450</a:t>
            </a:r>
            <a:endParaRPr lang="en-US" altLang="zh-CN" sz="2000" dirty="0">
              <a:sym typeface="+mn-ea"/>
            </a:endParaRPr>
          </a:p>
          <a:p>
            <a:pPr lvl="1"/>
            <a:r>
              <a:rPr lang="zh-CN" altLang="en-US" sz="2000" dirty="0">
                <a:sym typeface="+mn-ea"/>
              </a:rPr>
              <a:t>主页</a:t>
            </a:r>
            <a:endParaRPr lang="zh-CN" altLang="en-US" sz="2000" dirty="0">
              <a:sym typeface="+mn-ea"/>
            </a:endParaRPr>
          </a:p>
          <a:p>
            <a:pPr lvl="2"/>
            <a:r>
              <a:rPr lang="zh-CN" altLang="en-US" sz="1800" dirty="0">
                <a:sym typeface="+mn-ea"/>
              </a:rPr>
              <a:t>https://shizhan.github.io/</a:t>
            </a:r>
            <a:endParaRPr lang="zh-CN" altLang="en-US" sz="1800" dirty="0">
              <a:sym typeface="+mn-ea"/>
            </a:endParaRPr>
          </a:p>
          <a:p>
            <a:pPr lvl="2"/>
            <a:r>
              <a:rPr lang="zh-CN" altLang="en-US" sz="1800" dirty="0">
                <a:sym typeface="+mn-ea"/>
              </a:rPr>
              <a:t>http://faculty.hust.edu.cn/</a:t>
            </a:r>
            <a:r>
              <a:rPr lang="en-US" altLang="zh-CN" sz="1800" dirty="0">
                <a:sym typeface="+mn-ea"/>
              </a:rPr>
              <a:t>shizhan</a:t>
            </a:r>
            <a:r>
              <a:rPr lang="zh-CN" altLang="en-US" sz="1800" dirty="0">
                <a:sym typeface="+mn-ea"/>
              </a:rPr>
              <a:t>/zh_CN/index.h</a:t>
            </a:r>
            <a:endParaRPr lang="zh-CN" altLang="en-US" sz="1800" dirty="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9144000" cy="6858000"/>
          </a:xfrm>
          <a:prstGeom prst="rect">
            <a:avLst/>
          </a:prstGeom>
        </p:spPr>
      </p:pic>
      <p:sp>
        <p:nvSpPr>
          <p:cNvPr id="2" name="标题 1"/>
          <p:cNvSpPr>
            <a:spLocks noGrp="1"/>
          </p:cNvSpPr>
          <p:nvPr>
            <p:ph type="title"/>
          </p:nvPr>
        </p:nvSpPr>
        <p:spPr/>
        <p:txBody>
          <a:bodyPr/>
          <a:lstStyle/>
          <a:p>
            <a:r>
              <a:rPr lang="zh-CN" altLang="en-US" dirty="0">
                <a:solidFill>
                  <a:schemeClr val="bg1"/>
                </a:solidFill>
              </a:rPr>
              <a:t>起源</a:t>
            </a:r>
            <a:endParaRPr lang="zh-CN" altLang="en-US" dirty="0">
              <a:solidFill>
                <a:schemeClr val="bg1"/>
              </a:solidFill>
            </a:endParaRPr>
          </a:p>
        </p:txBody>
      </p:sp>
      <p:sp>
        <p:nvSpPr>
          <p:cNvPr id="3" name="内容占位符 2"/>
          <p:cNvSpPr>
            <a:spLocks noGrp="1"/>
          </p:cNvSpPr>
          <p:nvPr>
            <p:ph idx="1"/>
          </p:nvPr>
        </p:nvSpPr>
        <p:spPr>
          <a:xfrm>
            <a:off x="628650" y="1825625"/>
            <a:ext cx="7886700" cy="3600000"/>
          </a:xfrm>
          <a:solidFill>
            <a:srgbClr val="FFFFFF">
              <a:alpha val="65000"/>
            </a:srgbClr>
          </a:solidFill>
        </p:spPr>
        <p:txBody>
          <a:bodyPr/>
          <a:lstStyle/>
          <a:p>
            <a:r>
              <a:rPr lang="zh-CN" altLang="en-US" dirty="0"/>
              <a:t>数据中心的概念起源于</a:t>
            </a:r>
            <a:r>
              <a:rPr lang="en-US" altLang="zh-CN" dirty="0"/>
              <a:t>20</a:t>
            </a:r>
            <a:r>
              <a:rPr lang="zh-CN" altLang="en-US" dirty="0"/>
              <a:t>世纪</a:t>
            </a:r>
            <a:r>
              <a:rPr lang="en-US" altLang="zh-CN" dirty="0"/>
              <a:t>50</a:t>
            </a:r>
            <a:r>
              <a:rPr lang="zh-CN" altLang="en-US" dirty="0"/>
              <a:t>年代末，当时美国航空公司与</a:t>
            </a:r>
            <a:r>
              <a:rPr lang="en-US" altLang="zh-CN" dirty="0"/>
              <a:t>IBM</a:t>
            </a:r>
            <a:r>
              <a:rPr lang="zh-CN" altLang="en-US" dirty="0"/>
              <a:t>合作，创建一个属于美国</a:t>
            </a:r>
            <a:r>
              <a:rPr lang="en-US" altLang="zh-CN" dirty="0"/>
              <a:t>Sabre</a:t>
            </a:r>
            <a:r>
              <a:rPr lang="zh-CN" altLang="en-US" dirty="0"/>
              <a:t>公司的乘客预定系统，使其主要商业领域的这一部分变得自动化。</a:t>
            </a:r>
            <a:endParaRPr lang="en-US" altLang="zh-CN" dirty="0"/>
          </a:p>
          <a:p>
            <a:r>
              <a:rPr lang="en-US" altLang="zh-CN" dirty="0"/>
              <a:t>1960</a:t>
            </a:r>
            <a:r>
              <a:rPr lang="zh-CN" altLang="en-US" dirty="0"/>
              <a:t>年，数据处理系统的概念成为现实，它用于创建和管理飞机订座系统，让任何地方的任何代理点都可以及时获取电子数据，从此开启了企业级的数据中心大门。</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内容占位符 2"/>
          <p:cNvSpPr>
            <a:spLocks noGrp="1"/>
          </p:cNvSpPr>
          <p:nvPr>
            <p:ph idx="1"/>
          </p:nvPr>
        </p:nvSpPr>
        <p:spPr>
          <a:xfrm>
            <a:off x="628650" y="1825624"/>
            <a:ext cx="7886700" cy="4840351"/>
          </a:xfrm>
        </p:spPr>
        <p:txBody>
          <a:bodyPr>
            <a:normAutofit fontScale="70000" lnSpcReduction="20000"/>
          </a:bodyPr>
          <a:lstStyle/>
          <a:p>
            <a:pPr>
              <a:lnSpc>
                <a:spcPct val="120000"/>
              </a:lnSpc>
            </a:pPr>
            <a:r>
              <a:rPr lang="en-US" altLang="zh-CN" b="1" dirty="0"/>
              <a:t>1997</a:t>
            </a:r>
            <a:r>
              <a:rPr lang="zh-CN" altLang="en-US" dirty="0"/>
              <a:t>：苹果公司创建了一款名为</a:t>
            </a:r>
            <a:r>
              <a:rPr lang="en-US" altLang="zh-CN" dirty="0"/>
              <a:t>Virtual PC</a:t>
            </a:r>
            <a:r>
              <a:rPr lang="zh-CN" altLang="en-US" dirty="0"/>
              <a:t>的程序并通过</a:t>
            </a:r>
            <a:r>
              <a:rPr lang="en-US" altLang="zh-CN" dirty="0"/>
              <a:t>Connectix</a:t>
            </a:r>
            <a:r>
              <a:rPr lang="zh-CN" altLang="en-US" dirty="0"/>
              <a:t>公司卖了出去。</a:t>
            </a:r>
            <a:r>
              <a:rPr lang="en-US" altLang="zh-CN" dirty="0"/>
              <a:t>Virtual PC</a:t>
            </a:r>
            <a:r>
              <a:rPr lang="zh-CN" altLang="en-US" dirty="0"/>
              <a:t>就像</a:t>
            </a:r>
            <a:r>
              <a:rPr lang="en-US" altLang="zh-CN" dirty="0" err="1"/>
              <a:t>SoftPC</a:t>
            </a:r>
            <a:r>
              <a:rPr lang="zh-CN" altLang="en-US" dirty="0"/>
              <a:t>一样允许用户在</a:t>
            </a:r>
            <a:r>
              <a:rPr lang="en-US" altLang="zh-CN" dirty="0"/>
              <a:t>Mac</a:t>
            </a:r>
            <a:r>
              <a:rPr lang="zh-CN" altLang="en-US" dirty="0"/>
              <a:t>电脑上运行窗口副本，以解决软件不兼容的问题。</a:t>
            </a:r>
            <a:endParaRPr lang="zh-CN" altLang="en-US" dirty="0"/>
          </a:p>
          <a:p>
            <a:pPr>
              <a:lnSpc>
                <a:spcPct val="120000"/>
              </a:lnSpc>
            </a:pPr>
            <a:r>
              <a:rPr lang="en-US" altLang="zh-CN" b="1" dirty="0"/>
              <a:t>1999</a:t>
            </a:r>
            <a:r>
              <a:rPr lang="zh-CN" altLang="en-US" dirty="0"/>
              <a:t>：</a:t>
            </a:r>
            <a:r>
              <a:rPr lang="en-US" altLang="zh-CN" dirty="0"/>
              <a:t>VMware</a:t>
            </a:r>
            <a:r>
              <a:rPr lang="zh-CN" altLang="en-US" dirty="0"/>
              <a:t>公司开始销售类似于</a:t>
            </a:r>
            <a:r>
              <a:rPr lang="en-US" altLang="zh-CN" dirty="0"/>
              <a:t>Virtual PC</a:t>
            </a:r>
            <a:r>
              <a:rPr lang="zh-CN" altLang="en-US" dirty="0"/>
              <a:t>的</a:t>
            </a:r>
            <a:r>
              <a:rPr lang="en-US" altLang="zh-CN" dirty="0"/>
              <a:t>VMware Workstation</a:t>
            </a:r>
            <a:r>
              <a:rPr lang="zh-CN" altLang="en-US" dirty="0"/>
              <a:t>。最初的版本只能在</a:t>
            </a:r>
            <a:r>
              <a:rPr lang="en-US" altLang="zh-CN" dirty="0"/>
              <a:t>Windows</a:t>
            </a:r>
            <a:r>
              <a:rPr lang="zh-CN" altLang="en-US" dirty="0"/>
              <a:t>系统上运行，后来也支持其他操作系统。</a:t>
            </a:r>
            <a:r>
              <a:rPr lang="en-US" altLang="zh-CN" dirty="0"/>
              <a:t>Salesforce.com</a:t>
            </a:r>
            <a:r>
              <a:rPr lang="zh-CN" altLang="en-US" dirty="0"/>
              <a:t>开创了通过一个简单网站交付企业应用的概念。</a:t>
            </a:r>
            <a:endParaRPr lang="zh-CN" altLang="en-US" dirty="0"/>
          </a:p>
          <a:p>
            <a:pPr>
              <a:lnSpc>
                <a:spcPct val="120000"/>
              </a:lnSpc>
            </a:pPr>
            <a:r>
              <a:rPr lang="en-US" altLang="zh-CN" b="1" dirty="0"/>
              <a:t>2001</a:t>
            </a:r>
            <a:r>
              <a:rPr lang="zh-CN" altLang="en-US" dirty="0"/>
              <a:t>：</a:t>
            </a:r>
            <a:r>
              <a:rPr lang="en-US" altLang="zh-CN" dirty="0"/>
              <a:t>VMware ESX</a:t>
            </a:r>
            <a:r>
              <a:rPr lang="zh-CN" altLang="en-US" dirty="0"/>
              <a:t>发行，这是一款裸机管理程序，可直接在服务器硬件上运行，无需额外的底层操作系统。</a:t>
            </a:r>
            <a:endParaRPr lang="zh-CN" altLang="en-US" dirty="0"/>
          </a:p>
          <a:p>
            <a:pPr>
              <a:lnSpc>
                <a:spcPct val="120000"/>
              </a:lnSpc>
            </a:pPr>
            <a:r>
              <a:rPr lang="en-US" altLang="zh-CN" b="1" dirty="0"/>
              <a:t>2002</a:t>
            </a:r>
            <a:r>
              <a:rPr lang="zh-CN" altLang="en-US" dirty="0"/>
              <a:t>：亚马逊</a:t>
            </a:r>
            <a:r>
              <a:rPr lang="en-US" altLang="zh-CN" dirty="0"/>
              <a:t>AWS</a:t>
            </a:r>
            <a:r>
              <a:rPr lang="zh-CN" altLang="en-US" dirty="0"/>
              <a:t>开始发展一套以云技术为基础的服务，包括存储、计算和通过“</a:t>
            </a:r>
            <a:r>
              <a:rPr lang="en-US" altLang="zh-CN" dirty="0"/>
              <a:t>Amazon Mechanical Turk”</a:t>
            </a:r>
            <a:r>
              <a:rPr lang="zh-CN" altLang="en-US" dirty="0"/>
              <a:t>实现的人工智能。</a:t>
            </a:r>
            <a:endParaRPr lang="zh-CN" altLang="en-US" dirty="0"/>
          </a:p>
          <a:p>
            <a:pPr>
              <a:lnSpc>
                <a:spcPct val="120000"/>
              </a:lnSpc>
            </a:pPr>
            <a:r>
              <a:rPr lang="en-US" altLang="zh-CN" b="1" dirty="0"/>
              <a:t>2006</a:t>
            </a:r>
            <a:r>
              <a:rPr lang="zh-CN" altLang="en-US" dirty="0"/>
              <a:t>：亚马逊</a:t>
            </a:r>
            <a:r>
              <a:rPr lang="en-US" altLang="zh-CN" dirty="0"/>
              <a:t>AWS</a:t>
            </a:r>
            <a:r>
              <a:rPr lang="zh-CN" altLang="en-US" dirty="0"/>
              <a:t>开始以网络服务的形式向企业提供</a:t>
            </a:r>
            <a:r>
              <a:rPr lang="en-US" altLang="zh-CN" dirty="0"/>
              <a:t>IT</a:t>
            </a:r>
            <a:r>
              <a:rPr lang="zh-CN" altLang="en-US" dirty="0"/>
              <a:t>基础设施服务，现在通常被称为“云计算”</a:t>
            </a:r>
            <a:r>
              <a:rPr lang="zh-CN" altLang="en-US" dirty="0" smtClean="0"/>
              <a:t>。</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en-US" altLang="zh-CN" b="1" dirty="0" smtClean="0"/>
              <a:t>2007</a:t>
            </a:r>
            <a:r>
              <a:rPr lang="zh-CN" altLang="en-US" dirty="0"/>
              <a:t>：</a:t>
            </a:r>
            <a:r>
              <a:rPr lang="en-US" altLang="zh-CN" dirty="0"/>
              <a:t>Sun Microsystems</a:t>
            </a:r>
            <a:r>
              <a:rPr lang="zh-CN" altLang="en-US" dirty="0"/>
              <a:t>公司采用了模块化数据中心，改变了企业计算的基础经济学。</a:t>
            </a:r>
            <a:endParaRPr lang="zh-CN" altLang="en-US" dirty="0"/>
          </a:p>
          <a:p>
            <a:pPr>
              <a:lnSpc>
                <a:spcPct val="120000"/>
              </a:lnSpc>
            </a:pPr>
            <a:r>
              <a:rPr lang="en-US" altLang="zh-CN" b="1" dirty="0"/>
              <a:t>2011</a:t>
            </a:r>
            <a:r>
              <a:rPr lang="zh-CN" altLang="en-US" dirty="0"/>
              <a:t>：</a:t>
            </a:r>
            <a:r>
              <a:rPr lang="en-US" altLang="zh-CN" dirty="0"/>
              <a:t>Facebook</a:t>
            </a:r>
            <a:r>
              <a:rPr lang="zh-CN" altLang="en-US" dirty="0"/>
              <a:t>发起了开放式计算项目，倡导全行业分享技术参数和实践经验，用以创建最节能、经济的数据中心。</a:t>
            </a:r>
            <a:endParaRPr lang="zh-CN" altLang="en-US" dirty="0"/>
          </a:p>
          <a:p>
            <a:pPr>
              <a:lnSpc>
                <a:spcPct val="120000"/>
              </a:lnSpc>
            </a:pPr>
            <a:r>
              <a:rPr lang="en-US" altLang="zh-CN" b="1" dirty="0"/>
              <a:t>2012</a:t>
            </a:r>
            <a:r>
              <a:rPr lang="zh-CN" altLang="en-US" dirty="0"/>
              <a:t>：调查显示</a:t>
            </a:r>
            <a:r>
              <a:rPr lang="en-US" altLang="zh-CN" dirty="0"/>
              <a:t>38%</a:t>
            </a:r>
            <a:r>
              <a:rPr lang="zh-CN" altLang="en-US" dirty="0"/>
              <a:t>的企业已经使用云，</a:t>
            </a:r>
            <a:r>
              <a:rPr lang="en-US" altLang="zh-CN" dirty="0"/>
              <a:t>28%</a:t>
            </a:r>
            <a:r>
              <a:rPr lang="zh-CN" altLang="en-US" dirty="0"/>
              <a:t>的企业计划开始使用或扩建云。</a:t>
            </a:r>
            <a:endParaRPr lang="zh-CN" altLang="en-US" dirty="0"/>
          </a:p>
          <a:p>
            <a:pPr>
              <a:lnSpc>
                <a:spcPct val="120000"/>
              </a:lnSpc>
            </a:pPr>
            <a:r>
              <a:rPr lang="en-US" altLang="zh-CN" b="1" dirty="0"/>
              <a:t>2013</a:t>
            </a:r>
            <a:r>
              <a:rPr lang="zh-CN" altLang="en-US" dirty="0"/>
              <a:t>：</a:t>
            </a:r>
            <a:r>
              <a:rPr lang="en-US" altLang="zh-CN" dirty="0" err="1"/>
              <a:t>Telcordia</a:t>
            </a:r>
            <a:r>
              <a:rPr lang="zh-CN" altLang="en-US" dirty="0"/>
              <a:t>公司发布了有关电信数据中心设备和空间的一般要求。文件提出了对于数据中心设备和空间的最小空间和环境要求。谷歌在</a:t>
            </a:r>
            <a:r>
              <a:rPr lang="en-US" altLang="zh-CN" dirty="0"/>
              <a:t>2013</a:t>
            </a:r>
            <a:r>
              <a:rPr lang="zh-CN" altLang="en-US" dirty="0"/>
              <a:t>年投资</a:t>
            </a:r>
            <a:r>
              <a:rPr lang="en-US" altLang="zh-CN" dirty="0"/>
              <a:t>73.5</a:t>
            </a:r>
            <a:r>
              <a:rPr lang="zh-CN" altLang="en-US" dirty="0"/>
              <a:t>亿美元的巨额资金用于建设网络基础设施。这项开销是用于谷歌全球数据中心网络的大规模扩建。</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b="1" dirty="0" smtClean="0"/>
              <a:t>2017</a:t>
            </a:r>
            <a:r>
              <a:rPr lang="zh-CN" altLang="en-US" dirty="0" smtClean="0"/>
              <a:t>：提出“数据孤岛”，推进数据</a:t>
            </a:r>
            <a:r>
              <a:rPr lang="zh-CN" altLang="en-US" dirty="0"/>
              <a:t>中心整合</a:t>
            </a:r>
            <a:endParaRPr lang="zh-CN" altLang="en-US" dirty="0"/>
          </a:p>
          <a:p>
            <a:pPr>
              <a:lnSpc>
                <a:spcPct val="120000"/>
              </a:lnSpc>
            </a:pPr>
            <a:r>
              <a:rPr lang="en-US" altLang="zh-CN" b="1" dirty="0" smtClean="0"/>
              <a:t>2019</a:t>
            </a:r>
            <a:r>
              <a:rPr lang="zh-CN" altLang="en-US" dirty="0"/>
              <a:t>：边缘（数据中心</a:t>
            </a:r>
            <a:r>
              <a:rPr lang="zh-CN" altLang="en-US" dirty="0" smtClean="0"/>
              <a:t>）、云</a:t>
            </a:r>
            <a:r>
              <a:rPr lang="zh-CN" altLang="en-US" dirty="0"/>
              <a:t>（数据中心</a:t>
            </a:r>
            <a:r>
              <a:rPr lang="zh-CN" altLang="en-US" dirty="0" smtClean="0"/>
              <a:t>）融合</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endParaRPr lang="zh-CN" altLang="en-US" dirty="0"/>
          </a:p>
        </p:txBody>
      </p:sp>
      <p:pic>
        <p:nvPicPr>
          <p:cNvPr id="13"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00" y="14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0" y="1837501"/>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000" y="1868775"/>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00" y="25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000" y="324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0000" y="396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000" y="4320000"/>
            <a:ext cx="3241524" cy="2435175"/>
          </a:xfrm>
          <a:prstGeom prst="rect">
            <a:avLst/>
          </a:prstGeom>
          <a:ln w="28575">
            <a:solidFill>
              <a:schemeClr val="bg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13"/>
                                        </p:tgtEl>
                                        <p:attrNameLst>
                                          <p:attrName>style.opacity</p:attrName>
                                        </p:attrNameLst>
                                      </p:cBhvr>
                                      <p:to>
                                        <p:strVal val="0.5"/>
                                      </p:to>
                                    </p:set>
                                    <p:animEffect filter="image" prLst="opacity: 0.5">
                                      <p:cBhvr rctx="IE">
                                        <p:cTn id="17" dur="indefinite"/>
                                        <p:tgtEl>
                                          <p:spTgt spid="13"/>
                                        </p:tgtEl>
                                      </p:cBhvr>
                                    </p:animEffect>
                                  </p:childTnLst>
                                </p:cTn>
                              </p:par>
                              <p:par>
                                <p:cTn id="18" presetID="9" presetClass="emph" presetSubtype="0" nodeType="withEffect">
                                  <p:stCondLst>
                                    <p:cond delay="0"/>
                                  </p:stCondLst>
                                  <p:childTnLst>
                                    <p:set>
                                      <p:cBhvr>
                                        <p:cTn id="19" dur="indefinite"/>
                                        <p:tgtEl>
                                          <p:spTgt spid="14"/>
                                        </p:tgtEl>
                                        <p:attrNameLst>
                                          <p:attrName>style.opacity</p:attrName>
                                        </p:attrNameLst>
                                      </p:cBhvr>
                                      <p:to>
                                        <p:strVal val="0.5"/>
                                      </p:to>
                                    </p:set>
                                    <p:animEffect filter="image" prLst="opacity: 0.5">
                                      <p:cBhvr rctx="IE">
                                        <p:cTn id="20" dur="indefinite"/>
                                        <p:tgtEl>
                                          <p:spTgt spid="14"/>
                                        </p:tgtEl>
                                      </p:cBhvr>
                                    </p:animEffect>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childTnLst>
                                    <p:set>
                                      <p:cBhvr>
                                        <p:cTn id="32" dur="indefinite"/>
                                        <p:tgtEl>
                                          <p:spTgt spid="15"/>
                                        </p:tgtEl>
                                        <p:attrNameLst>
                                          <p:attrName>style.opacity</p:attrName>
                                        </p:attrNameLst>
                                      </p:cBhvr>
                                      <p:to>
                                        <p:strVal val="0.5"/>
                                      </p:to>
                                    </p:set>
                                    <p:animEffect filter="image" prLst="opacity: 0.5">
                                      <p:cBhvr rctx="IE">
                                        <p:cTn id="33" dur="indefinite"/>
                                        <p:tgtEl>
                                          <p:spTgt spid="15"/>
                                        </p:tgtEl>
                                      </p:cBhvr>
                                    </p:animEffect>
                                  </p:childTnLst>
                                </p:cTn>
                              </p:par>
                              <p:par>
                                <p:cTn id="34" presetID="9" presetClass="emph" presetSubtype="0" nodeType="withEffect">
                                  <p:stCondLst>
                                    <p:cond delay="0"/>
                                  </p:stCondLst>
                                  <p:childTnLst>
                                    <p:set>
                                      <p:cBhvr>
                                        <p:cTn id="35" dur="indefinite"/>
                                        <p:tgtEl>
                                          <p:spTgt spid="16"/>
                                        </p:tgtEl>
                                        <p:attrNameLst>
                                          <p:attrName>style.opacity</p:attrName>
                                        </p:attrNameLst>
                                      </p:cBhvr>
                                      <p:to>
                                        <p:strVal val="0.5"/>
                                      </p:to>
                                    </p:set>
                                    <p:animEffect filter="image" prLst="opacity: 0.5">
                                      <p:cBhvr rctx="IE">
                                        <p:cTn id="36" dur="indefinite"/>
                                        <p:tgtEl>
                                          <p:spTgt spid="16"/>
                                        </p:tgtEl>
                                      </p:cBhvr>
                                    </p:animEffect>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17"/>
                                        </p:tgtEl>
                                        <p:attrNameLst>
                                          <p:attrName>style.opacity</p:attrName>
                                        </p:attrNameLst>
                                      </p:cBhvr>
                                      <p:to>
                                        <p:strVal val="0.5"/>
                                      </p:to>
                                    </p:set>
                                    <p:animEffect filter="image" prLst="opacity: 0.5">
                                      <p:cBhvr rctx="IE">
                                        <p:cTn id="49" dur="indefinite"/>
                                        <p:tgtEl>
                                          <p:spTgt spid="17"/>
                                        </p:tgtEl>
                                      </p:cBhvr>
                                    </p:animEffect>
                                  </p:childTnLst>
                                </p:cTn>
                              </p:par>
                              <p:par>
                                <p:cTn id="50" presetID="9" presetClass="emph" presetSubtype="0" nodeType="withEffect">
                                  <p:stCondLst>
                                    <p:cond delay="0"/>
                                  </p:stCondLst>
                                  <p:childTnLst>
                                    <p:set>
                                      <p:cBhvr>
                                        <p:cTn id="51" dur="indefinite"/>
                                        <p:tgtEl>
                                          <p:spTgt spid="18"/>
                                        </p:tgtEl>
                                        <p:attrNameLst>
                                          <p:attrName>style.opacity</p:attrName>
                                        </p:attrNameLst>
                                      </p:cBhvr>
                                      <p:to>
                                        <p:strVal val="0.5"/>
                                      </p:to>
                                    </p:set>
                                    <p:animEffect filter="image" prLst="opacity: 0.5">
                                      <p:cBhvr rctx="IE">
                                        <p:cTn id="52" dur="indefinite"/>
                                        <p:tgtEl>
                                          <p:spTgt spid="18"/>
                                        </p:tgtEl>
                                      </p:cBhvr>
                                    </p:animEffect>
                                  </p:childTnLst>
                                </p:cTn>
                              </p:par>
                              <p:par>
                                <p:cTn id="53" presetID="2" presetClass="entr" presetSubtype="4"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19"/>
                                        </p:tgtEl>
                                        <p:attrNameLst>
                                          <p:attrName>style.opacity</p:attrName>
                                        </p:attrNameLst>
                                      </p:cBhvr>
                                      <p:to>
                                        <p:strVal val="0.5"/>
                                      </p:to>
                                    </p:set>
                                    <p:animEffect filter="image" prLst="opacity: 0.5">
                                      <p:cBhvr rctx="IE">
                                        <p:cTn id="65" dur="indefinite"/>
                                        <p:tgtEl>
                                          <p:spTgt spid="19"/>
                                        </p:tgtEl>
                                      </p:cBhvr>
                                    </p:animEffect>
                                  </p:childTnLst>
                                </p:cTn>
                              </p:par>
                              <p:par>
                                <p:cTn id="66" presetID="9" presetClass="emph" presetSubtype="0" nodeType="withEffect">
                                  <p:stCondLst>
                                    <p:cond delay="0"/>
                                  </p:stCondLst>
                                  <p:childTnLst>
                                    <p:set>
                                      <p:cBhvr>
                                        <p:cTn id="67" dur="indefinite"/>
                                        <p:tgtEl>
                                          <p:spTgt spid="20"/>
                                        </p:tgtEl>
                                        <p:attrNameLst>
                                          <p:attrName>style.opacity</p:attrName>
                                        </p:attrNameLst>
                                      </p:cBhvr>
                                      <p:to>
                                        <p:strVal val="0.5"/>
                                      </p:to>
                                    </p:set>
                                    <p:animEffect filter="image" prLst="opacity: 0.5">
                                      <p:cBhvr rctx="IE">
                                        <p:cTn id="68" dur="indefinite"/>
                                        <p:tgtEl>
                                          <p:spTgt spid="20"/>
                                        </p:tgtEl>
                                      </p:cBhvr>
                                    </p:animEffect>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mph" presetSubtype="0" nodeType="clickEffect">
                                  <p:stCondLst>
                                    <p:cond delay="0"/>
                                  </p:stCondLst>
                                  <p:childTnLst>
                                    <p:set>
                                      <p:cBhvr>
                                        <p:cTn id="80" dur="indefinite"/>
                                        <p:tgtEl>
                                          <p:spTgt spid="21"/>
                                        </p:tgtEl>
                                        <p:attrNameLst>
                                          <p:attrName>style.opacity</p:attrName>
                                        </p:attrNameLst>
                                      </p:cBhvr>
                                      <p:to>
                                        <p:strVal val="0.5"/>
                                      </p:to>
                                    </p:set>
                                    <p:animEffect filter="image" prLst="opacity: 0.5">
                                      <p:cBhvr rctx="IE">
                                        <p:cTn id="81" dur="indefinite"/>
                                        <p:tgtEl>
                                          <p:spTgt spid="21"/>
                                        </p:tgtEl>
                                      </p:cBhvr>
                                    </p:animEffect>
                                  </p:childTnLst>
                                </p:cTn>
                              </p:par>
                              <p:par>
                                <p:cTn id="82" presetID="9" presetClass="emph" presetSubtype="0" nodeType="withEffect">
                                  <p:stCondLst>
                                    <p:cond delay="0"/>
                                  </p:stCondLst>
                                  <p:childTnLst>
                                    <p:set>
                                      <p:cBhvr>
                                        <p:cTn id="83" dur="indefinite"/>
                                        <p:tgtEl>
                                          <p:spTgt spid="22"/>
                                        </p:tgtEl>
                                        <p:attrNameLst>
                                          <p:attrName>style.opacity</p:attrName>
                                        </p:attrNameLst>
                                      </p:cBhvr>
                                      <p:to>
                                        <p:strVal val="0.5"/>
                                      </p:to>
                                    </p:set>
                                    <p:animEffect filter="image" prLst="opacity: 0.5">
                                      <p:cBhvr rctx="IE">
                                        <p:cTn id="84" dur="indefinite"/>
                                        <p:tgtEl>
                                          <p:spTgt spid="22"/>
                                        </p:tgtEl>
                                      </p:cBhvr>
                                    </p:animEffect>
                                  </p:childTnLst>
                                </p:cTn>
                              </p:par>
                              <p:par>
                                <p:cTn id="85" presetID="2" presetClass="entr" presetSubtype="4"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前沿</a:t>
            </a:r>
            <a:endParaRPr lang="zh-CN" altLang="en-US" dirty="0"/>
          </a:p>
        </p:txBody>
      </p:sp>
      <p:grpSp>
        <p:nvGrpSpPr>
          <p:cNvPr id="3" name="组合 7"/>
          <p:cNvGrpSpPr/>
          <p:nvPr/>
        </p:nvGrpSpPr>
        <p:grpSpPr bwMode="auto">
          <a:xfrm>
            <a:off x="2964677" y="2000418"/>
            <a:ext cx="3080254" cy="3916556"/>
            <a:chOff x="3501887" y="1740935"/>
            <a:chExt cx="3638550" cy="4627542"/>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01887" y="1740935"/>
              <a:ext cx="36385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p:cNvSpPr txBox="1">
              <a:spLocks noChangeArrowheads="1"/>
            </p:cNvSpPr>
            <p:nvPr/>
          </p:nvSpPr>
          <p:spPr bwMode="auto">
            <a:xfrm>
              <a:off x="3636687" y="5982253"/>
              <a:ext cx="2910761" cy="38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525" dirty="0" err="1">
                  <a:latin typeface="Times New Roman" panose="02020603050405020304" pitchFamily="18" charset="0"/>
                  <a:cs typeface="Times New Roman" panose="02020603050405020304" pitchFamily="18" charset="0"/>
                </a:rPr>
                <a:t>Datacenters</a:t>
              </a:r>
              <a:r>
                <a:rPr lang="en-SG" altLang="zh-CN" sz="1525" dirty="0">
                  <a:latin typeface="Times New Roman" panose="02020603050405020304" pitchFamily="18" charset="0"/>
                  <a:cs typeface="Times New Roman" panose="02020603050405020304" pitchFamily="18" charset="0"/>
                </a:rPr>
                <a:t> in Netherlands</a:t>
              </a:r>
              <a:endParaRPr lang="zh-CN" altLang="en-US" sz="1525" dirty="0">
                <a:latin typeface="Times New Roman" panose="02020603050405020304" pitchFamily="18" charset="0"/>
                <a:cs typeface="Times New Roman" panose="02020603050405020304" pitchFamily="18" charset="0"/>
              </a:endParaRPr>
            </a:p>
          </p:txBody>
        </p:sp>
      </p:grpSp>
      <p:grpSp>
        <p:nvGrpSpPr>
          <p:cNvPr id="7" name="组合 8"/>
          <p:cNvGrpSpPr/>
          <p:nvPr/>
        </p:nvGrpSpPr>
        <p:grpSpPr bwMode="auto">
          <a:xfrm>
            <a:off x="683380" y="2000418"/>
            <a:ext cx="7642847" cy="4236886"/>
            <a:chOff x="1165362" y="1682075"/>
            <a:chExt cx="9027497" cy="5006154"/>
          </a:xfrm>
        </p:grpSpPr>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362" y="1682075"/>
              <a:ext cx="9027497" cy="462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4345677" y="6301994"/>
              <a:ext cx="2166449" cy="38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525" dirty="0" err="1">
                  <a:latin typeface="Times New Roman" panose="02020603050405020304" pitchFamily="18" charset="0"/>
                  <a:cs typeface="Times New Roman" panose="02020603050405020304" pitchFamily="18" charset="0"/>
                </a:rPr>
                <a:t>Datacenters</a:t>
              </a:r>
              <a:r>
                <a:rPr lang="en-SG" altLang="zh-CN" sz="1525" dirty="0">
                  <a:latin typeface="Times New Roman" panose="02020603050405020304" pitchFamily="18" charset="0"/>
                  <a:cs typeface="Times New Roman" panose="02020603050405020304" pitchFamily="18" charset="0"/>
                </a:rPr>
                <a:t> in USA</a:t>
              </a:r>
              <a:endParaRPr lang="zh-CN" altLang="en-US" sz="1525"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endParaRPr lang="zh-CN" altLang="en-US" dirty="0"/>
          </a:p>
        </p:txBody>
      </p:sp>
      <p:pic>
        <p:nvPicPr>
          <p:cNvPr id="7" name="图片 6"/>
          <p:cNvPicPr>
            <a:picLocks noChangeAspect="1"/>
          </p:cNvPicPr>
          <p:nvPr/>
        </p:nvPicPr>
        <p:blipFill>
          <a:blip r:embed="rId1"/>
          <a:stretch>
            <a:fillRect/>
          </a:stretch>
        </p:blipFill>
        <p:spPr>
          <a:xfrm>
            <a:off x="0" y="14633"/>
            <a:ext cx="9144000" cy="6828734"/>
          </a:xfrm>
          <a:prstGeom prst="rect">
            <a:avLst/>
          </a:prstGeom>
        </p:spPr>
      </p:pic>
      <p:sp>
        <p:nvSpPr>
          <p:cNvPr id="6" name="矩形 5"/>
          <p:cNvSpPr/>
          <p:nvPr/>
        </p:nvSpPr>
        <p:spPr>
          <a:xfrm>
            <a:off x="103517" y="6189561"/>
            <a:ext cx="3018775" cy="36933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dirty="0">
                <a:solidFill>
                  <a:schemeClr val="tx1"/>
                </a:solidFill>
                <a:latin typeface="Times New Roman" panose="02020603050405020304" pitchFamily="18" charset="0"/>
                <a:cs typeface="Times New Roman" panose="02020603050405020304" pitchFamily="18" charset="0"/>
              </a:rPr>
              <a:t>http://dh.idcquan.com/idcmap/</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endParaRPr lang="zh-CN" altLang="en-US" dirty="0"/>
          </a:p>
        </p:txBody>
      </p:sp>
      <p:pic>
        <p:nvPicPr>
          <p:cNvPr id="10" name="内容占位符 9"/>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628650" y="192993"/>
            <a:ext cx="7886700" cy="3297521"/>
          </a:xfr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0514"/>
            <a:ext cx="9144000" cy="293883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277" y="865762"/>
            <a:ext cx="9137723" cy="5311302"/>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5895975" cy="10287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7907"/>
            <a:ext cx="5394121" cy="3608181"/>
          </a:xfrm>
          <a:prstGeom prst="rect">
            <a:avLst/>
          </a:prstGeom>
        </p:spPr>
      </p:pic>
      <p:sp>
        <p:nvSpPr>
          <p:cNvPr id="6" name="矩形 5"/>
          <p:cNvSpPr/>
          <p:nvPr/>
        </p:nvSpPr>
        <p:spPr>
          <a:xfrm>
            <a:off x="5394121" y="1027907"/>
            <a:ext cx="3749879" cy="2062103"/>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As cloud computing has emerged as the new paradigm for computing at scale, Amazon has firmly established itself as the dominant player. After effectively creating the public cloud market with the launch of Amazon Web Services in 2006, the retailer has built AWS into a </a:t>
            </a:r>
            <a:r>
              <a:rPr lang="en-US" altLang="zh-CN" sz="1600" dirty="0">
                <a:solidFill>
                  <a:srgbClr val="FF0000"/>
                </a:solidFill>
                <a:latin typeface="Times New Roman" panose="02020603050405020304" pitchFamily="18" charset="0"/>
                <a:cs typeface="Times New Roman" panose="02020603050405020304" pitchFamily="18" charset="0"/>
              </a:rPr>
              <a:t>$6 billion a year</a:t>
            </a:r>
            <a:r>
              <a:rPr lang="en-US" altLang="zh-CN" sz="1600" dirty="0">
                <a:latin typeface="Times New Roman" panose="02020603050405020304" pitchFamily="18" charset="0"/>
                <a:cs typeface="Times New Roman" panose="02020603050405020304" pitchFamily="18" charset="0"/>
              </a:rPr>
              <a:t> business.</a:t>
            </a:r>
            <a:endParaRPr lang="en-US" altLang="zh-CN" sz="1600" dirty="0">
              <a:latin typeface="Times New Roman" panose="02020603050405020304" pitchFamily="18" charset="0"/>
              <a:cs typeface="Times New Roman" panose="02020603050405020304" pitchFamily="18" charset="0"/>
            </a:endParaRPr>
          </a:p>
        </p:txBody>
      </p:sp>
      <p:sp>
        <p:nvSpPr>
          <p:cNvPr id="7" name="矩形 6"/>
          <p:cNvSpPr/>
          <p:nvPr/>
        </p:nvSpPr>
        <p:spPr>
          <a:xfrm>
            <a:off x="5394120" y="3312649"/>
            <a:ext cx="3749879" cy="1323439"/>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Amazon’s infrastructure has become critical to the uptime of more than </a:t>
            </a:r>
            <a:r>
              <a:rPr lang="en-US" altLang="zh-CN" sz="1600" dirty="0">
                <a:solidFill>
                  <a:srgbClr val="FF0000"/>
                </a:solidFill>
                <a:latin typeface="Times New Roman" panose="02020603050405020304" pitchFamily="18" charset="0"/>
                <a:cs typeface="Times New Roman" panose="02020603050405020304" pitchFamily="18" charset="0"/>
              </a:rPr>
              <a:t>1 million customers</a:t>
            </a:r>
            <a:r>
              <a:rPr lang="en-US" altLang="zh-CN" sz="1600" dirty="0">
                <a:latin typeface="Times New Roman" panose="02020603050405020304" pitchFamily="18" charset="0"/>
                <a:cs typeface="Times New Roman" panose="02020603050405020304" pitchFamily="18" charset="0"/>
              </a:rPr>
              <a:t>. That’s why an outage at Amazon can create ripples across popular sites like Netflix, Reddit, Tinder and </a:t>
            </a:r>
            <a:r>
              <a:rPr lang="en-US" altLang="zh-CN" sz="1600" dirty="0" err="1">
                <a:latin typeface="Times New Roman" panose="02020603050405020304" pitchFamily="18" charset="0"/>
                <a:cs typeface="Times New Roman" panose="02020603050405020304" pitchFamily="18" charset="0"/>
              </a:rPr>
              <a:t>IMdB</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sp>
        <p:nvSpPr>
          <p:cNvPr id="8" name="矩形 7"/>
          <p:cNvSpPr/>
          <p:nvPr/>
        </p:nvSpPr>
        <p:spPr>
          <a:xfrm>
            <a:off x="1" y="4779552"/>
            <a:ext cx="9143999" cy="1538883"/>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Amazon operates </a:t>
            </a:r>
            <a:r>
              <a:rPr lang="en-US" altLang="zh-CN" sz="2000" dirty="0">
                <a:solidFill>
                  <a:srgbClr val="FF0000"/>
                </a:solidFill>
                <a:latin typeface="Times New Roman" panose="02020603050405020304" pitchFamily="18" charset="0"/>
                <a:cs typeface="Times New Roman" panose="02020603050405020304" pitchFamily="18" charset="0"/>
              </a:rPr>
              <a:t>at least 30 data centers in its global network</a:t>
            </a:r>
            <a:r>
              <a:rPr lang="en-US" altLang="zh-CN" sz="2000" dirty="0">
                <a:latin typeface="Times New Roman" panose="02020603050405020304" pitchFamily="18" charset="0"/>
                <a:cs typeface="Times New Roman" panose="02020603050405020304" pitchFamily="18" charset="0"/>
              </a:rPr>
              <a:t>, with another 10 to 15 on the drawing board. Amazon doesn’t disclose the full scope of its infrastructure, but third-party estimates peg its U.S. data center network at about 600 megawatts of IT capacity.</a:t>
            </a:r>
            <a:endParaRPr lang="en-US" altLang="zh-CN" sz="2000" dirty="0">
              <a:latin typeface="Times New Roman" panose="02020603050405020304" pitchFamily="18" charset="0"/>
              <a:cs typeface="Times New Roman" panose="02020603050405020304" pitchFamily="18" charset="0"/>
            </a:endParaRPr>
          </a:p>
          <a:p>
            <a:pPr algn="r"/>
            <a:r>
              <a:rPr lang="en-US" altLang="zh-CN" sz="1400" dirty="0">
                <a:latin typeface="Times New Roman" panose="02020603050405020304" pitchFamily="18" charset="0"/>
                <a:cs typeface="Times New Roman" panose="02020603050405020304" pitchFamily="18" charset="0"/>
              </a:rPr>
              <a:t>http://datacenterfrontier.com/inside-amazon-cloud-computing-infrastructure/</a:t>
            </a:r>
            <a:endParaRPr lang="en-US" altLang="zh-C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基本信息</a:t>
            </a:r>
            <a:endParaRPr lang="zh-CN" altLang="en-US" dirty="0"/>
          </a:p>
        </p:txBody>
      </p:sp>
      <p:sp>
        <p:nvSpPr>
          <p:cNvPr id="3" name="内容占位符 2"/>
          <p:cNvSpPr>
            <a:spLocks noGrp="1"/>
          </p:cNvSpPr>
          <p:nvPr>
            <p:ph idx="1"/>
          </p:nvPr>
        </p:nvSpPr>
        <p:spPr/>
        <p:txBody>
          <a:bodyPr/>
          <a:lstStyle/>
          <a:p>
            <a:r>
              <a:rPr lang="zh-CN" altLang="en-US" dirty="0"/>
              <a:t>童薇</a:t>
            </a:r>
            <a:r>
              <a:rPr lang="zh-CN" altLang="en-US" sz="2000" dirty="0"/>
              <a:t> 副教授，武汉光电国家实验室，存储部，</a:t>
            </a:r>
            <a:r>
              <a:rPr lang="en-US" altLang="zh-CN" sz="2000" dirty="0"/>
              <a:t>F306</a:t>
            </a:r>
            <a:endParaRPr lang="en-US" altLang="zh-CN" dirty="0"/>
          </a:p>
          <a:p>
            <a:r>
              <a:rPr lang="zh-CN" altLang="en-US" dirty="0"/>
              <a:t>课程公务</a:t>
            </a:r>
            <a:r>
              <a:rPr lang="zh-CN" altLang="en-US" sz="2000" dirty="0"/>
              <a:t> 每</a:t>
            </a:r>
            <a:r>
              <a:rPr lang="zh-CN" altLang="en-US" sz="2000" dirty="0" smtClean="0"/>
              <a:t>周四上午</a:t>
            </a:r>
            <a:r>
              <a:rPr lang="en-US" altLang="zh-CN" sz="2000" dirty="0"/>
              <a:t>08:30-10:00</a:t>
            </a:r>
            <a:endParaRPr lang="en-US" altLang="zh-CN" dirty="0"/>
          </a:p>
          <a:p>
            <a:r>
              <a:rPr lang="zh-CN" altLang="en-US" dirty="0"/>
              <a:t>联系方式</a:t>
            </a:r>
            <a:endParaRPr lang="zh-CN" altLang="en-US" dirty="0"/>
          </a:p>
          <a:p>
            <a:pPr lvl="1"/>
            <a:r>
              <a:rPr lang="en-US" altLang="zh-CN" sz="2000" dirty="0"/>
              <a:t>EMail</a:t>
            </a:r>
            <a:r>
              <a:rPr lang="zh-CN" altLang="en-US" sz="2000" dirty="0"/>
              <a:t> </a:t>
            </a:r>
            <a:r>
              <a:rPr lang="en-US" altLang="zh-CN" sz="2000" dirty="0">
                <a:hlinkClick r:id="rId1"/>
              </a:rPr>
              <a:t>tongwei@hust.edu.cn</a:t>
            </a:r>
            <a:endParaRPr lang="en-US" altLang="zh-CN" sz="2000" dirty="0"/>
          </a:p>
          <a:p>
            <a:pPr lvl="1"/>
            <a:r>
              <a:rPr lang="zh-CN" altLang="en-US" sz="2000" dirty="0"/>
              <a:t>电话 </a:t>
            </a:r>
            <a:r>
              <a:rPr lang="en-US" altLang="zh-CN" sz="2000" dirty="0"/>
              <a:t>027-87792450</a:t>
            </a:r>
            <a:endParaRPr lang="en-US" altLang="zh-CN" sz="2000" dirty="0"/>
          </a:p>
          <a:p>
            <a:pPr lvl="1"/>
            <a:r>
              <a:rPr lang="zh-CN" altLang="en-US" sz="2000" dirty="0">
                <a:sym typeface="+mn-ea"/>
              </a:rPr>
              <a:t>主页</a:t>
            </a:r>
            <a:endParaRPr lang="zh-CN" altLang="en-US" sz="2000" dirty="0">
              <a:sym typeface="+mn-ea"/>
            </a:endParaRPr>
          </a:p>
          <a:p>
            <a:pPr lvl="2"/>
            <a:r>
              <a:rPr lang="zh-CN" altLang="en-US" sz="1800" dirty="0">
                <a:sym typeface="+mn-ea"/>
              </a:rPr>
              <a:t>http://faculty.hust.edu.cn/</a:t>
            </a:r>
            <a:r>
              <a:rPr lang="en-US" altLang="zh-CN" sz="1800" dirty="0">
                <a:sym typeface="+mn-ea"/>
              </a:rPr>
              <a:t>tongwei</a:t>
            </a:r>
            <a:r>
              <a:rPr lang="zh-CN" altLang="en-US" sz="1800" dirty="0">
                <a:sym typeface="+mn-ea"/>
              </a:rPr>
              <a:t>/zh_CN/index.h</a:t>
            </a:r>
            <a:endParaRPr lang="zh-CN" altLang="en-US" sz="1800" dirty="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0"/>
            <a:ext cx="5895975" cy="1028700"/>
          </a:xfrm>
          <a:prstGeom prst="rect">
            <a:avLst/>
          </a:prstGeom>
        </p:spPr>
      </p:pic>
      <p:sp>
        <p:nvSpPr>
          <p:cNvPr id="4" name="矩形 3"/>
          <p:cNvSpPr/>
          <p:nvPr/>
        </p:nvSpPr>
        <p:spPr>
          <a:xfrm>
            <a:off x="-2" y="5780782"/>
            <a:ext cx="9144000" cy="1077218"/>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“It’s undesirable to have data centers that are larger than that due to what we call the ‘blast radius’,” said </a:t>
            </a:r>
            <a:r>
              <a:rPr lang="en-US" altLang="zh-CN" sz="1600" dirty="0" err="1">
                <a:latin typeface="Times New Roman" panose="02020603050405020304" pitchFamily="18" charset="0"/>
                <a:cs typeface="Times New Roman" panose="02020603050405020304" pitchFamily="18" charset="0"/>
              </a:rPr>
              <a:t>Vogels</a:t>
            </a:r>
            <a:r>
              <a:rPr lang="en-US" altLang="zh-CN" sz="1600" dirty="0">
                <a:latin typeface="Times New Roman" panose="02020603050405020304" pitchFamily="18" charset="0"/>
                <a:cs typeface="Times New Roman" panose="02020603050405020304" pitchFamily="18" charset="0"/>
              </a:rPr>
              <a:t>, noting the industry term for assessing risk based on a single destructive regional event. “A data center is still a unit of failure. The larger you built your data centers, the larger the impact such a failure could have. </a:t>
            </a:r>
            <a:r>
              <a:rPr lang="en-US" altLang="zh-CN" sz="1600" dirty="0">
                <a:solidFill>
                  <a:srgbClr val="FF0000"/>
                </a:solidFill>
                <a:latin typeface="Times New Roman" panose="02020603050405020304" pitchFamily="18" charset="0"/>
                <a:cs typeface="Times New Roman" panose="02020603050405020304" pitchFamily="18" charset="0"/>
              </a:rPr>
              <a:t>We really like to keep the size of data centers to less than 100,000 servers per data center</a:t>
            </a:r>
            <a:r>
              <a:rPr lang="en-US" altLang="zh-CN"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27907"/>
            <a:ext cx="9144001" cy="475881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13" name="Picture 2" descr="http://farm3.static.flickr.com/2142/2405332848_e33c003f69_o.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35058" y="3056224"/>
            <a:ext cx="7908942" cy="38328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descr="http://farm3.static.flickr.com/2345/2404505335_9f06ed86ac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5985"/>
            <a:ext cx="7770519" cy="37643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a:latin typeface="Times New Roman" panose="02020603050405020304" pitchFamily="18" charset="0"/>
                <a:cs typeface="Times New Roman" panose="02020603050405020304" pitchFamily="18" charset="0"/>
              </a:rPr>
              <a:t>Google Data Center</a:t>
            </a:r>
            <a:endParaRPr lang="zh-CN" altLang="zh-CN" sz="203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7" name="Picture 2" descr="http://www.google.com/about/datacenters/images/locations/singapore-home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682" y="1856619"/>
            <a:ext cx="2264498" cy="150787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Box 2"/>
          <p:cNvSpPr txBox="1">
            <a:spLocks noChangeArrowheads="1"/>
          </p:cNvSpPr>
          <p:nvPr/>
        </p:nvSpPr>
        <p:spPr bwMode="auto">
          <a:xfrm>
            <a:off x="1085365" y="3449362"/>
            <a:ext cx="102912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dirty="0">
                <a:latin typeface="Times New Roman" panose="02020603050405020304" pitchFamily="18" charset="0"/>
                <a:cs typeface="Times New Roman" panose="02020603050405020304" pitchFamily="18" charset="0"/>
              </a:rPr>
              <a:t>Singapore</a:t>
            </a:r>
            <a:endParaRPr lang="en-US" altLang="zh-CN" sz="1525" dirty="0">
              <a:latin typeface="Times New Roman" panose="02020603050405020304" pitchFamily="18" charset="0"/>
              <a:cs typeface="Times New Roman" panose="02020603050405020304" pitchFamily="18" charset="0"/>
            </a:endParaRPr>
          </a:p>
        </p:txBody>
      </p:sp>
      <p:pic>
        <p:nvPicPr>
          <p:cNvPr id="9" name="Picture 4" descr="http://www.google.com/about/datacenters/images/locations/lenoir-hom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677" y="1856619"/>
            <a:ext cx="2382762" cy="1585820"/>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4"/>
          <p:cNvSpPr txBox="1">
            <a:spLocks noChangeArrowheads="1"/>
          </p:cNvSpPr>
          <p:nvPr/>
        </p:nvSpPr>
        <p:spPr bwMode="auto">
          <a:xfrm>
            <a:off x="3409640" y="3430032"/>
            <a:ext cx="211083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dirty="0">
                <a:latin typeface="Times New Roman" panose="02020603050405020304" pitchFamily="18" charset="0"/>
                <a:cs typeface="Times New Roman" panose="02020603050405020304" pitchFamily="18" charset="0"/>
              </a:rPr>
              <a:t>Lenoir, North Carolina</a:t>
            </a:r>
            <a:endParaRPr lang="en-US" altLang="zh-CN" sz="1525" dirty="0">
              <a:latin typeface="Times New Roman" panose="02020603050405020304" pitchFamily="18" charset="0"/>
              <a:cs typeface="Times New Roman" panose="02020603050405020304" pitchFamily="18" charset="0"/>
            </a:endParaRPr>
          </a:p>
        </p:txBody>
      </p:sp>
      <p:pic>
        <p:nvPicPr>
          <p:cNvPr id="11" name="Picture 6" descr="http://www.google.com/about/datacenters/images/locations/hongkong-hom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937" y="1856619"/>
            <a:ext cx="2267186" cy="1514592"/>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6"/>
          <p:cNvSpPr txBox="1">
            <a:spLocks noChangeArrowheads="1"/>
          </p:cNvSpPr>
          <p:nvPr/>
        </p:nvSpPr>
        <p:spPr bwMode="auto">
          <a:xfrm>
            <a:off x="6758294" y="3446409"/>
            <a:ext cx="1146468"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dirty="0">
                <a:latin typeface="Times New Roman" panose="02020603050405020304" pitchFamily="18" charset="0"/>
                <a:cs typeface="Times New Roman" panose="02020603050405020304" pitchFamily="18" charset="0"/>
              </a:rPr>
              <a:t>Hong Kong</a:t>
            </a:r>
            <a:endParaRPr lang="en-US" altLang="zh-CN" sz="1525" dirty="0">
              <a:latin typeface="Times New Roman" panose="02020603050405020304" pitchFamily="18" charset="0"/>
              <a:cs typeface="Times New Roman" panose="02020603050405020304" pitchFamily="18" charset="0"/>
            </a:endParaRPr>
          </a:p>
        </p:txBody>
      </p:sp>
      <p:pic>
        <p:nvPicPr>
          <p:cNvPr id="17" name="Picture 8" descr="http://www.google.com/about/datacenters/images/locations/hamina-hom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23" y="3797233"/>
            <a:ext cx="2415015" cy="1608667"/>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TextBox 8"/>
          <p:cNvSpPr txBox="1">
            <a:spLocks noChangeArrowheads="1"/>
          </p:cNvSpPr>
          <p:nvPr/>
        </p:nvSpPr>
        <p:spPr bwMode="auto">
          <a:xfrm>
            <a:off x="795863" y="5511757"/>
            <a:ext cx="1608133"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dirty="0">
                <a:latin typeface="Times New Roman" panose="02020603050405020304" pitchFamily="18" charset="0"/>
                <a:cs typeface="Times New Roman" panose="02020603050405020304" pitchFamily="18" charset="0"/>
              </a:rPr>
              <a:t>Hamina, Finland</a:t>
            </a:r>
            <a:endParaRPr lang="en-US" altLang="zh-CN" sz="1525" dirty="0">
              <a:latin typeface="Times New Roman" panose="02020603050405020304" pitchFamily="18" charset="0"/>
              <a:cs typeface="Times New Roman" panose="02020603050405020304" pitchFamily="18" charset="0"/>
            </a:endParaRPr>
          </a:p>
        </p:txBody>
      </p:sp>
      <p:pic>
        <p:nvPicPr>
          <p:cNvPr id="19" name="Picture 10" descr="http://www.google.com/about/datacenters/images/locations/thedalles-hom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437" y="3797233"/>
            <a:ext cx="2449957" cy="1631513"/>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0" name="TextBox 10"/>
          <p:cNvSpPr txBox="1">
            <a:spLocks noChangeArrowheads="1"/>
          </p:cNvSpPr>
          <p:nvPr/>
        </p:nvSpPr>
        <p:spPr bwMode="auto">
          <a:xfrm>
            <a:off x="3569780" y="5509380"/>
            <a:ext cx="1790555"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dirty="0">
                <a:latin typeface="Times New Roman" panose="02020603050405020304" pitchFamily="18" charset="0"/>
                <a:cs typeface="Times New Roman" panose="02020603050405020304" pitchFamily="18" charset="0"/>
              </a:rPr>
              <a:t>The </a:t>
            </a:r>
            <a:r>
              <a:rPr lang="en-US" altLang="zh-CN" sz="1525" dirty="0" err="1">
                <a:latin typeface="Times New Roman" panose="02020603050405020304" pitchFamily="18" charset="0"/>
                <a:cs typeface="Times New Roman" panose="02020603050405020304" pitchFamily="18" charset="0"/>
              </a:rPr>
              <a:t>Dalles</a:t>
            </a:r>
            <a:r>
              <a:rPr lang="en-US" altLang="zh-CN" sz="1525" dirty="0">
                <a:latin typeface="Times New Roman" panose="02020603050405020304" pitchFamily="18" charset="0"/>
                <a:cs typeface="Times New Roman" panose="02020603050405020304" pitchFamily="18" charset="0"/>
              </a:rPr>
              <a:t>, Oregon</a:t>
            </a:r>
            <a:endParaRPr lang="en-US" altLang="zh-CN" sz="1525" dirty="0">
              <a:latin typeface="Times New Roman" panose="02020603050405020304" pitchFamily="18" charset="0"/>
              <a:cs typeface="Times New Roman" panose="02020603050405020304" pitchFamily="18" charset="0"/>
            </a:endParaRPr>
          </a:p>
        </p:txBody>
      </p:sp>
      <p:pic>
        <p:nvPicPr>
          <p:cNvPr id="21" name="Picture 13" descr="Our tour starts outside of Google's data center in Council Bluffs, Iowa. There is a family of deer outside to greet u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3392" y="3797233"/>
            <a:ext cx="2236275" cy="1667799"/>
          </a:xfrm>
          <a:prstGeom prst="round2DiagRect">
            <a:avLst>
              <a:gd name="adj1" fmla="val 16667"/>
              <a:gd name="adj2" fmla="val 0"/>
            </a:avLst>
          </a:prstGeom>
          <a:ln w="28575">
            <a:solidFill>
              <a:schemeClr val="bg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TextBox 12"/>
          <p:cNvSpPr txBox="1">
            <a:spLocks noChangeArrowheads="1"/>
          </p:cNvSpPr>
          <p:nvPr/>
        </p:nvSpPr>
        <p:spPr bwMode="auto">
          <a:xfrm>
            <a:off x="6360750" y="5509380"/>
            <a:ext cx="194155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525" dirty="0">
                <a:latin typeface="Times New Roman" panose="02020603050405020304" pitchFamily="18" charset="0"/>
                <a:cs typeface="Times New Roman" panose="02020603050405020304" pitchFamily="18" charset="0"/>
              </a:rPr>
              <a:t> Council Bluffs, Iowa</a:t>
            </a:r>
            <a:endParaRPr lang="en-SG" altLang="zh-CN" sz="1525" dirty="0">
              <a:latin typeface="Times New Roman" panose="02020603050405020304" pitchFamily="18" charset="0"/>
              <a:cs typeface="Times New Roman" panose="02020603050405020304" pitchFamily="18" charset="0"/>
            </a:endParaRPr>
          </a:p>
        </p:txBody>
      </p:sp>
      <p:sp>
        <p:nvSpPr>
          <p:cNvPr id="23"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Google Data Center</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30" name="Picture 4" descr="PUE 等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683" y="2785265"/>
            <a:ext cx="2685143" cy="3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3" name="Picture 2" descr="数据中心电力分配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260" y="1067741"/>
            <a:ext cx="5629661" cy="503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6"/>
          <p:cNvSpPr txBox="1">
            <a:spLocks noChangeArrowheads="1"/>
          </p:cNvSpPr>
          <p:nvPr/>
        </p:nvSpPr>
        <p:spPr bwMode="auto">
          <a:xfrm>
            <a:off x="262064" y="4070048"/>
            <a:ext cx="2960747"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525" dirty="0">
                <a:latin typeface="Times New Roman" panose="02020603050405020304" pitchFamily="18" charset="0"/>
                <a:cs typeface="Times New Roman" panose="02020603050405020304" pitchFamily="18" charset="0"/>
              </a:rPr>
              <a:t>PUE (</a:t>
            </a:r>
            <a:r>
              <a:rPr lang="en-US" altLang="zh-CN" sz="1525" dirty="0">
                <a:latin typeface="Times New Roman" panose="02020603050405020304" pitchFamily="18" charset="0"/>
                <a:cs typeface="Times New Roman" panose="02020603050405020304" pitchFamily="18" charset="0"/>
              </a:rPr>
              <a:t>P</a:t>
            </a:r>
            <a:r>
              <a:rPr lang="en-SG" altLang="zh-CN" sz="1525" dirty="0" err="1">
                <a:latin typeface="Times New Roman" panose="02020603050405020304" pitchFamily="18" charset="0"/>
                <a:cs typeface="Times New Roman" panose="02020603050405020304" pitchFamily="18" charset="0"/>
              </a:rPr>
              <a:t>ower</a:t>
            </a:r>
            <a:r>
              <a:rPr lang="en-SG" altLang="zh-CN" sz="1525" dirty="0">
                <a:latin typeface="Times New Roman" panose="02020603050405020304" pitchFamily="18" charset="0"/>
                <a:cs typeface="Times New Roman" panose="02020603050405020304" pitchFamily="18" charset="0"/>
              </a:rPr>
              <a:t> </a:t>
            </a:r>
            <a:r>
              <a:rPr lang="en-US" altLang="zh-CN" sz="1525" dirty="0">
                <a:latin typeface="Times New Roman" panose="02020603050405020304" pitchFamily="18" charset="0"/>
                <a:cs typeface="Times New Roman" panose="02020603050405020304" pitchFamily="18" charset="0"/>
              </a:rPr>
              <a:t>U</a:t>
            </a:r>
            <a:r>
              <a:rPr lang="en-SG" altLang="zh-CN" sz="1525" dirty="0">
                <a:latin typeface="Times New Roman" panose="02020603050405020304" pitchFamily="18" charset="0"/>
                <a:cs typeface="Times New Roman" panose="02020603050405020304" pitchFamily="18" charset="0"/>
              </a:rPr>
              <a:t>sage </a:t>
            </a:r>
            <a:r>
              <a:rPr lang="en-US" altLang="zh-CN" sz="1525" dirty="0">
                <a:latin typeface="Times New Roman" panose="02020603050405020304" pitchFamily="18" charset="0"/>
                <a:cs typeface="Times New Roman" panose="02020603050405020304" pitchFamily="18" charset="0"/>
              </a:rPr>
              <a:t>E</a:t>
            </a:r>
            <a:r>
              <a:rPr lang="en-SG" altLang="zh-CN" sz="1525" dirty="0" err="1">
                <a:latin typeface="Times New Roman" panose="02020603050405020304" pitchFamily="18" charset="0"/>
                <a:cs typeface="Times New Roman" panose="02020603050405020304" pitchFamily="18" charset="0"/>
              </a:rPr>
              <a:t>ffectiveness</a:t>
            </a:r>
            <a:r>
              <a:rPr lang="en-SG" altLang="zh-CN" sz="1525" dirty="0">
                <a:latin typeface="Times New Roman" panose="02020603050405020304" pitchFamily="18" charset="0"/>
                <a:cs typeface="Times New Roman" panose="02020603050405020304" pitchFamily="18" charset="0"/>
              </a:rPr>
              <a:t>)</a:t>
            </a:r>
            <a:endParaRPr lang="zh-CN" altLang="en-US" sz="1525" dirty="0">
              <a:latin typeface="Times New Roman" panose="02020603050405020304" pitchFamily="18" charset="0"/>
              <a:cs typeface="Times New Roman" panose="02020603050405020304" pitchFamily="18" charset="0"/>
            </a:endParaRPr>
          </a:p>
        </p:txBody>
      </p:sp>
      <p:sp>
        <p:nvSpPr>
          <p:cNvPr id="3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Google Data Center</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8" name="Picture 2" descr="http://www.datacenterknowledge.com/wp-content/uploads/2012/03/GooglePUE-80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1281" y="2957286"/>
            <a:ext cx="4137915" cy="179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160" y="4934185"/>
            <a:ext cx="4652635" cy="58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a:latin typeface="Times New Roman" panose="02020603050405020304" pitchFamily="18" charset="0"/>
                <a:cs typeface="Times New Roman" panose="02020603050405020304" pitchFamily="18" charset="0"/>
              </a:rPr>
              <a:t>Google Data Center</a:t>
            </a:r>
            <a:endParaRPr lang="zh-CN" altLang="zh-CN" sz="2030">
              <a:latin typeface="Times New Roman" panose="02020603050405020304" pitchFamily="18" charset="0"/>
              <a:cs typeface="Times New Roman" panose="02020603050405020304" pitchFamily="18" charset="0"/>
            </a:endParaRPr>
          </a:p>
        </p:txBody>
      </p:sp>
      <p:pic>
        <p:nvPicPr>
          <p:cNvPr id="12" name="Picture 7" descr="http://www.google.com/about/datacenters/images/pue-comprehens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439" y="1910376"/>
            <a:ext cx="4917386" cy="213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a:spLocks noChangeArrowheads="1"/>
          </p:cNvSpPr>
          <p:nvPr/>
        </p:nvSpPr>
        <p:spPr bwMode="auto">
          <a:xfrm>
            <a:off x="915207" y="4833392"/>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a:latin typeface="Times New Roman" panose="02020603050405020304" pitchFamily="18" charset="0"/>
                <a:cs typeface="Times New Roman" panose="02020603050405020304" pitchFamily="18" charset="0"/>
              </a:rPr>
              <a:t>2014</a:t>
            </a:r>
            <a:endParaRPr lang="zh-CN" altLang="en-US" sz="1525">
              <a:latin typeface="Times New Roman" panose="02020603050405020304" pitchFamily="18" charset="0"/>
              <a:cs typeface="Times New Roman" panose="02020603050405020304" pitchFamily="18" charset="0"/>
            </a:endParaRPr>
          </a:p>
        </p:txBody>
      </p:sp>
      <p:sp>
        <p:nvSpPr>
          <p:cNvPr id="14" name="TextBox 7"/>
          <p:cNvSpPr txBox="1">
            <a:spLocks noChangeArrowheads="1"/>
          </p:cNvSpPr>
          <p:nvPr/>
        </p:nvSpPr>
        <p:spPr bwMode="auto">
          <a:xfrm>
            <a:off x="7599842" y="2390154"/>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a:latin typeface="Times New Roman" panose="02020603050405020304" pitchFamily="18" charset="0"/>
                <a:cs typeface="Times New Roman" panose="02020603050405020304" pitchFamily="18" charset="0"/>
              </a:rPr>
              <a:t>2015</a:t>
            </a:r>
            <a:endParaRPr lang="zh-CN" altLang="en-US" sz="1525">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15" name="Picture 2" descr="数据中心 PU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498" y="3021794"/>
            <a:ext cx="4179577" cy="25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a:latin typeface="Times New Roman" panose="02020603050405020304" pitchFamily="18" charset="0"/>
                <a:cs typeface="Times New Roman" panose="02020603050405020304" pitchFamily="18" charset="0"/>
              </a:rPr>
              <a:t>Google Data Center</a:t>
            </a:r>
            <a:endParaRPr lang="zh-CN" altLang="zh-CN" sz="2030">
              <a:latin typeface="Times New Roman" panose="02020603050405020304" pitchFamily="18" charset="0"/>
              <a:cs typeface="Times New Roman" panose="02020603050405020304" pitchFamily="18" charset="0"/>
            </a:endParaRPr>
          </a:p>
        </p:txBody>
      </p:sp>
      <p:pic>
        <p:nvPicPr>
          <p:cNvPr id="18" name="Picture 6" descr="http://www.google.com/about/datacenters/images/pue-ave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339" y="1845868"/>
            <a:ext cx="5620254" cy="260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5"/>
          <p:cNvSpPr txBox="1">
            <a:spLocks noChangeArrowheads="1"/>
          </p:cNvSpPr>
          <p:nvPr/>
        </p:nvSpPr>
        <p:spPr bwMode="auto">
          <a:xfrm>
            <a:off x="1984964" y="5727095"/>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a:latin typeface="Times New Roman" panose="02020603050405020304" pitchFamily="18" charset="0"/>
                <a:cs typeface="Times New Roman" panose="02020603050405020304" pitchFamily="18" charset="0"/>
              </a:rPr>
              <a:t>2013</a:t>
            </a:r>
            <a:endParaRPr lang="zh-CN" altLang="en-US" sz="1525">
              <a:latin typeface="Times New Roman" panose="02020603050405020304" pitchFamily="18" charset="0"/>
              <a:cs typeface="Times New Roman" panose="02020603050405020304" pitchFamily="18" charset="0"/>
            </a:endParaRPr>
          </a:p>
        </p:txBody>
      </p:sp>
      <p:sp>
        <p:nvSpPr>
          <p:cNvPr id="20" name="TextBox 6"/>
          <p:cNvSpPr txBox="1">
            <a:spLocks noChangeArrowheads="1"/>
          </p:cNvSpPr>
          <p:nvPr/>
        </p:nvSpPr>
        <p:spPr bwMode="auto">
          <a:xfrm>
            <a:off x="6388974" y="2728821"/>
            <a:ext cx="575799"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a:latin typeface="Times New Roman" panose="02020603050405020304" pitchFamily="18" charset="0"/>
                <a:cs typeface="Times New Roman" panose="02020603050405020304" pitchFamily="18" charset="0"/>
              </a:rPr>
              <a:t>2015</a:t>
            </a:r>
            <a:endParaRPr lang="zh-CN" altLang="en-US" sz="1525">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89639" y="1825625"/>
            <a:ext cx="7764721" cy="4351338"/>
          </a:xfrm>
        </p:spPr>
      </p:pic>
      <p:sp>
        <p:nvSpPr>
          <p:cNvPr id="8" name="文本框 7"/>
          <p:cNvSpPr txBox="1"/>
          <p:nvPr/>
        </p:nvSpPr>
        <p:spPr>
          <a:xfrm>
            <a:off x="0" y="6304325"/>
            <a:ext cx="914400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This entry was posted by Alexey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Bokov</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on March 27, 2014 at 6:56 pm under azure, Microsoft.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3"/>
          <p:cNvSpPr>
            <a:spLocks noChangeArrowheads="1"/>
          </p:cNvSpPr>
          <p:nvPr/>
        </p:nvSpPr>
        <p:spPr bwMode="auto">
          <a:xfrm rot="10800000" flipV="1">
            <a:off x="788879" y="1720884"/>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974339" y="128679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Microsoft Data Center</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18" name="矩形 3"/>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Rectangle 96"/>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Facebook Data Center</a:t>
            </a:r>
            <a:endParaRPr lang="zh-CN" altLang="zh-CN" sz="2030" dirty="0">
              <a:latin typeface="Times New Roman" panose="02020603050405020304" pitchFamily="18" charset="0"/>
              <a:cs typeface="Times New Roman" panose="02020603050405020304" pitchFamily="18" charset="0"/>
            </a:endParaRPr>
          </a:p>
        </p:txBody>
      </p:sp>
      <p:sp>
        <p:nvSpPr>
          <p:cNvPr id="20" name="矩形 19"/>
          <p:cNvSpPr>
            <a:spLocks noChangeArrowheads="1"/>
          </p:cNvSpPr>
          <p:nvPr/>
        </p:nvSpPr>
        <p:spPr bwMode="auto">
          <a:xfrm>
            <a:off x="0" y="443132"/>
            <a:ext cx="9144000" cy="584775"/>
          </a:xfrm>
          <a:prstGeom prst="rect">
            <a:avLst/>
          </a:prstGeom>
          <a:solidFill>
            <a:srgbClr val="FFFFFF"/>
          </a:solidFill>
          <a:ln>
            <a:noFill/>
          </a:ln>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3486" y="1027907"/>
            <a:ext cx="7077075" cy="4714875"/>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9" descr="http://www.blogcdn.com/www.engadget.com/media/2012/04/facebook-nc-data-cen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151" y="3499272"/>
            <a:ext cx="4838095" cy="320120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9" name="矩形 3"/>
          <p:cNvSpPr>
            <a:spLocks noChangeArrowheads="1"/>
          </p:cNvSpPr>
          <p:nvPr/>
        </p:nvSpPr>
        <p:spPr bwMode="auto">
          <a:xfrm rot="10800000" flipV="1">
            <a:off x="0" y="366036"/>
            <a:ext cx="8355122" cy="45719"/>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2022"/>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Facebook Data Center</a:t>
            </a:r>
            <a:endParaRPr lang="zh-CN" altLang="zh-CN" sz="2030"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43132"/>
            <a:ext cx="9144000" cy="584775"/>
          </a:xfrm>
          <a:prstGeom prst="rect">
            <a:avLst/>
          </a:prstGeom>
          <a:solidFill>
            <a:srgbClr val="FFFFFF"/>
          </a:solidFill>
          <a:ln>
            <a:noFill/>
          </a:ln>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The Altoona, </a:t>
            </a:r>
            <a:r>
              <a:rPr lang="en-SG" altLang="zh-CN" sz="1600" b="0" dirty="0">
                <a:solidFill>
                  <a:srgbClr val="FF0000"/>
                </a:solidFill>
                <a:latin typeface="Times New Roman" panose="02020603050405020304" pitchFamily="18" charset="0"/>
                <a:cs typeface="Times New Roman" panose="02020603050405020304" pitchFamily="18" charset="0"/>
              </a:rPr>
              <a:t>Iowa</a:t>
            </a:r>
            <a:r>
              <a:rPr lang="en-SG" altLang="zh-CN" sz="1600" b="0" dirty="0">
                <a:latin typeface="Times New Roman" panose="02020603050405020304" pitchFamily="18" charset="0"/>
                <a:cs typeface="Times New Roman" panose="02020603050405020304" pitchFamily="18" charset="0"/>
              </a:rPr>
              <a:t>, facility is Facebook's fourth owned and operated 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and its third in the U.S. The three others are located in: Prineville, </a:t>
            </a:r>
            <a:r>
              <a:rPr lang="en-SG" altLang="zh-CN" sz="1600" b="0" dirty="0">
                <a:solidFill>
                  <a:srgbClr val="FF0000"/>
                </a:solidFill>
                <a:latin typeface="Times New Roman" panose="02020603050405020304" pitchFamily="18" charset="0"/>
                <a:cs typeface="Times New Roman" panose="02020603050405020304" pitchFamily="18" charset="0"/>
              </a:rPr>
              <a:t>Oregon</a:t>
            </a:r>
            <a:r>
              <a:rPr lang="en-SG" altLang="zh-CN" sz="1600" b="0" dirty="0">
                <a:latin typeface="Times New Roman" panose="02020603050405020304" pitchFamily="18" charset="0"/>
                <a:cs typeface="Times New Roman" panose="02020603050405020304" pitchFamily="18" charset="0"/>
              </a:rPr>
              <a:t>; Forest City, </a:t>
            </a:r>
            <a:r>
              <a:rPr lang="en-SG" altLang="zh-CN" sz="1600" b="0" dirty="0">
                <a:solidFill>
                  <a:srgbClr val="FF0000"/>
                </a:solidFill>
                <a:latin typeface="Times New Roman" panose="02020603050405020304" pitchFamily="18" charset="0"/>
                <a:cs typeface="Times New Roman" panose="02020603050405020304" pitchFamily="18" charset="0"/>
              </a:rPr>
              <a:t>North Carolina</a:t>
            </a:r>
            <a:r>
              <a:rPr lang="en-SG" altLang="zh-CN" sz="1600" b="0" dirty="0">
                <a:latin typeface="Times New Roman" panose="02020603050405020304" pitchFamily="18" charset="0"/>
                <a:cs typeface="Times New Roman" panose="02020603050405020304" pitchFamily="18" charset="0"/>
              </a:rPr>
              <a:t>; and </a:t>
            </a:r>
            <a:r>
              <a:rPr lang="en-SG" altLang="zh-CN" sz="1600" b="0" dirty="0">
                <a:solidFill>
                  <a:srgbClr val="FF0000"/>
                </a:solidFill>
                <a:latin typeface="Times New Roman" panose="02020603050405020304" pitchFamily="18" charset="0"/>
                <a:cs typeface="Times New Roman" panose="02020603050405020304" pitchFamily="18" charset="0"/>
              </a:rPr>
              <a:t>Lulea, Sweden</a:t>
            </a:r>
            <a:r>
              <a:rPr lang="en-SG" altLang="zh-CN" sz="1600" b="0" dirty="0">
                <a:latin typeface="Times New Roman" panose="02020603050405020304" pitchFamily="18" charset="0"/>
                <a:cs typeface="Times New Roman" panose="02020603050405020304" pitchFamily="18" charset="0"/>
              </a:rPr>
              <a:t>.</a:t>
            </a:r>
            <a:endParaRPr lang="zh-CN" altLang="zh-CN" sz="1600" b="0" dirty="0">
              <a:latin typeface="Times New Roman" panose="02020603050405020304" pitchFamily="18" charset="0"/>
              <a:cs typeface="Times New Roman" panose="02020603050405020304" pitchFamily="18" charset="0"/>
            </a:endParaRPr>
          </a:p>
        </p:txBody>
      </p:sp>
      <p:pic>
        <p:nvPicPr>
          <p:cNvPr id="14" name="Picture 11" descr="http://www.blogcdn.com/www.engadget.com/media/2012/08/facebook-prineville-datacent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767" y="1027907"/>
            <a:ext cx="4838095" cy="3225397"/>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13" descr="http://www.blogcdn.com/cn.engadget.com/media/2013/04/facebook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502" y="2868495"/>
            <a:ext cx="5271700" cy="2887086"/>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0" y="5934670"/>
            <a:ext cx="9144000" cy="923330"/>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The Facebook data center campus in Prineville was the genesis of the Open Compute Project, in which Facebook designed custom server, storage and data center designs and freely shared them with the world.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11" name="矩形 10"/>
          <p:cNvSpPr>
            <a:spLocks noChangeArrowheads="1"/>
          </p:cNvSpPr>
          <p:nvPr/>
        </p:nvSpPr>
        <p:spPr bwMode="auto">
          <a:xfrm>
            <a:off x="0" y="1728947"/>
            <a:ext cx="914400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Facebook wants to build a major new data center in the town of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in </a:t>
            </a:r>
            <a:r>
              <a:rPr lang="en-US" altLang="zh-CN" sz="1600" b="0" dirty="0">
                <a:solidFill>
                  <a:srgbClr val="FF0000"/>
                </a:solidFill>
                <a:latin typeface="Times New Roman" panose="02020603050405020304" pitchFamily="18" charset="0"/>
                <a:cs typeface="Times New Roman" panose="02020603050405020304" pitchFamily="18" charset="0"/>
              </a:rPr>
              <a:t>Ireland</a:t>
            </a:r>
            <a:r>
              <a:rPr lang="en-US" altLang="zh-CN" sz="1600" b="0" dirty="0">
                <a:latin typeface="Times New Roman" panose="02020603050405020304" pitchFamily="18" charset="0"/>
                <a:cs typeface="Times New Roman" panose="02020603050405020304" pitchFamily="18" charset="0"/>
              </a:rPr>
              <a:t>, TheJournal.ie reports. A new 50,000-square-metre data </a:t>
            </a:r>
            <a:r>
              <a:rPr lang="en-US" altLang="zh-CN" sz="1600" b="0" dirty="0" err="1">
                <a:latin typeface="Times New Roman" panose="02020603050405020304" pitchFamily="18" charset="0"/>
                <a:cs typeface="Times New Roman" panose="02020603050405020304" pitchFamily="18" charset="0"/>
              </a:rPr>
              <a:t>centre</a:t>
            </a:r>
            <a:r>
              <a:rPr lang="en-US" altLang="zh-CN" sz="1600" b="0" dirty="0">
                <a:latin typeface="Times New Roman" panose="02020603050405020304" pitchFamily="18" charset="0"/>
                <a:cs typeface="Times New Roman" panose="02020603050405020304" pitchFamily="18" charset="0"/>
              </a:rPr>
              <a:t> that will cost in the region of €200 million (£145 million, or $224 million). </a:t>
            </a:r>
            <a:endParaRPr lang="en-US" altLang="zh-CN" sz="1600" b="0" dirty="0">
              <a:latin typeface="Times New Roman" panose="02020603050405020304" pitchFamily="18" charset="0"/>
              <a:cs typeface="Times New Roman" panose="02020603050405020304" pitchFamily="18" charset="0"/>
            </a:endParaRPr>
          </a:p>
          <a:p>
            <a:pPr eaLnBrk="1" hangingPunct="1"/>
            <a:r>
              <a:rPr lang="en-US" altLang="zh-CN" sz="1600" b="0" dirty="0">
                <a:latin typeface="Times New Roman" panose="02020603050405020304" pitchFamily="18" charset="0"/>
                <a:cs typeface="Times New Roman" panose="02020603050405020304" pitchFamily="18" charset="0"/>
              </a:rPr>
              <a:t>RTE News has more details on the plans, reporting that it will be largely powered with renewable energy. It will be Facebook's second data center in Europe and fifth worldwide, with another located in Lulea, Sweden.</a:t>
            </a:r>
            <a:endParaRPr lang="en-US" altLang="zh-CN" sz="1600" b="0" dirty="0">
              <a:latin typeface="Times New Roman" panose="02020603050405020304" pitchFamily="18" charset="0"/>
              <a:cs typeface="Times New Roman" panose="02020603050405020304" pitchFamily="18" charset="0"/>
            </a:endParaRPr>
          </a:p>
          <a:p>
            <a:pPr algn="r" eaLnBrk="1" hangingPunct="1"/>
            <a:endParaRPr lang="en-US" altLang="zh-CN" sz="1100" b="0" dirty="0">
              <a:latin typeface="Times New Roman" panose="02020603050405020304" pitchFamily="18" charset="0"/>
              <a:cs typeface="Times New Roman" panose="02020603050405020304" pitchFamily="18" charset="0"/>
            </a:endParaRPr>
          </a:p>
          <a:p>
            <a:pPr algn="r" eaLnBrk="1" hangingPunct="1"/>
            <a:r>
              <a:rPr lang="en-US" altLang="zh-CN" sz="1100" b="0" dirty="0">
                <a:latin typeface="Times New Roman" panose="02020603050405020304" pitchFamily="18" charset="0"/>
                <a:cs typeface="Times New Roman" panose="02020603050405020304" pitchFamily="18" charset="0"/>
              </a:rPr>
              <a:t>http://uk.businessinsider.com/facebook-submits-planning-permission-200-million-euro-data-centre-clonee-ireland-meath-2015-6 </a:t>
            </a:r>
            <a:endParaRPr lang="zh-CN" altLang="zh-CN" sz="1100" b="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pic>
        <p:nvPicPr>
          <p:cNvPr id="5" name="图片 4"/>
          <p:cNvPicPr>
            <a:picLocks noChangeAspect="1"/>
          </p:cNvPicPr>
          <p:nvPr/>
        </p:nvPicPr>
        <p:blipFill>
          <a:blip r:embed="rId2"/>
          <a:stretch>
            <a:fillRect/>
          </a:stretch>
        </p:blipFill>
        <p:spPr>
          <a:xfrm>
            <a:off x="0" y="-1"/>
            <a:ext cx="9144000" cy="169068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29000"/>
            <a:ext cx="4572000" cy="342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授课目标</a:t>
            </a:r>
            <a:endParaRPr lang="zh-CN" altLang="en-US" dirty="0"/>
          </a:p>
        </p:txBody>
      </p:sp>
      <p:sp>
        <p:nvSpPr>
          <p:cNvPr id="3" name="内容占位符 2"/>
          <p:cNvSpPr>
            <a:spLocks noGrp="1"/>
          </p:cNvSpPr>
          <p:nvPr>
            <p:ph idx="1"/>
          </p:nvPr>
        </p:nvSpPr>
        <p:spPr>
          <a:xfrm>
            <a:off x="628650" y="1825625"/>
            <a:ext cx="7886700" cy="4680000"/>
          </a:xfrm>
        </p:spPr>
        <p:txBody>
          <a:bodyPr>
            <a:normAutofit fontScale="92500" lnSpcReduction="20000"/>
          </a:bodyPr>
          <a:lstStyle/>
          <a:p>
            <a:pPr>
              <a:lnSpc>
                <a:spcPct val="140000"/>
              </a:lnSpc>
            </a:pPr>
            <a:r>
              <a:rPr lang="zh-CN" altLang="en-US" dirty="0"/>
              <a:t>工程实践方面</a:t>
            </a:r>
            <a:endParaRPr lang="en-US" altLang="zh-CN" dirty="0"/>
          </a:p>
          <a:p>
            <a:pPr lvl="1">
              <a:lnSpc>
                <a:spcPct val="140000"/>
              </a:lnSpc>
            </a:pPr>
            <a:r>
              <a:rPr lang="zh-CN" altLang="en-US" dirty="0"/>
              <a:t>能初步完成数据中心实际部署</a:t>
            </a:r>
            <a:endParaRPr lang="en-US" altLang="zh-CN" dirty="0"/>
          </a:p>
          <a:p>
            <a:pPr lvl="2">
              <a:lnSpc>
                <a:spcPct val="140000"/>
              </a:lnSpc>
            </a:pPr>
            <a:r>
              <a:rPr lang="en-US" altLang="zh-CN" i="1" dirty="0"/>
              <a:t>Kubernetes (k8s</a:t>
            </a:r>
            <a:r>
              <a:rPr lang="en-US" altLang="zh-CN" i="1" dirty="0" smtClean="0"/>
              <a:t>)</a:t>
            </a:r>
            <a:r>
              <a:rPr lang="zh-CN" altLang="en-US" i="1" dirty="0" smtClean="0"/>
              <a:t>、</a:t>
            </a:r>
            <a:r>
              <a:rPr lang="en-US" altLang="zh-CN" i="1" dirty="0" smtClean="0"/>
              <a:t>OpenStack</a:t>
            </a:r>
            <a:endParaRPr lang="en-US" altLang="zh-CN" i="1" dirty="0"/>
          </a:p>
          <a:p>
            <a:pPr lvl="1">
              <a:lnSpc>
                <a:spcPct val="140000"/>
              </a:lnSpc>
            </a:pPr>
            <a:r>
              <a:rPr lang="zh-CN" altLang="en-US" dirty="0"/>
              <a:t>具备运行、维护、使用基础技能</a:t>
            </a:r>
            <a:endParaRPr lang="en-US" altLang="zh-CN" dirty="0"/>
          </a:p>
          <a:p>
            <a:pPr lvl="2">
              <a:lnSpc>
                <a:spcPct val="140000"/>
              </a:lnSpc>
            </a:pPr>
            <a:r>
              <a:rPr lang="en-US" altLang="zh-CN" i="1" dirty="0"/>
              <a:t>Linux, Bash, Object Storage, Vagrant, </a:t>
            </a:r>
            <a:r>
              <a:rPr lang="en-US" altLang="zh-CN" i="1" dirty="0" err="1"/>
              <a:t>VirtualBox</a:t>
            </a:r>
            <a:r>
              <a:rPr lang="en-US" altLang="zh-CN" i="1" dirty="0"/>
              <a:t>, Docker</a:t>
            </a:r>
            <a:endParaRPr lang="en-US" altLang="zh-CN" i="1" dirty="0"/>
          </a:p>
          <a:p>
            <a:pPr>
              <a:lnSpc>
                <a:spcPct val="140000"/>
              </a:lnSpc>
            </a:pPr>
            <a:r>
              <a:rPr lang="zh-CN" altLang="en-US" dirty="0"/>
              <a:t>学术探索方面</a:t>
            </a:r>
            <a:endParaRPr lang="en-US" altLang="zh-CN" dirty="0"/>
          </a:p>
          <a:p>
            <a:pPr lvl="1">
              <a:lnSpc>
                <a:spcPct val="140000"/>
              </a:lnSpc>
            </a:pPr>
            <a:r>
              <a:rPr lang="zh-CN" altLang="en-US" dirty="0"/>
              <a:t>熟悉相关领域前沿技术与进展</a:t>
            </a:r>
            <a:endParaRPr lang="en-US" altLang="zh-CN" dirty="0"/>
          </a:p>
          <a:p>
            <a:pPr lvl="2">
              <a:lnSpc>
                <a:spcPct val="140000"/>
              </a:lnSpc>
            </a:pPr>
            <a:r>
              <a:rPr lang="zh-CN" altLang="en-US" i="1" dirty="0"/>
              <a:t>虚拟化</a:t>
            </a:r>
            <a:r>
              <a:rPr lang="zh-CN" altLang="en-US" i="1" dirty="0" smtClean="0"/>
              <a:t>、软件定义存储</a:t>
            </a:r>
            <a:r>
              <a:rPr lang="zh-CN" altLang="en-US" i="1" dirty="0" smtClean="0"/>
              <a:t>、监控管理</a:t>
            </a:r>
            <a:r>
              <a:rPr lang="en-US" altLang="zh-CN" i="1" dirty="0"/>
              <a:t>……</a:t>
            </a:r>
            <a:endParaRPr lang="en-US" altLang="zh-CN" i="1" dirty="0"/>
          </a:p>
          <a:p>
            <a:pPr lvl="1">
              <a:lnSpc>
                <a:spcPct val="140000"/>
              </a:lnSpc>
            </a:pPr>
            <a:r>
              <a:rPr lang="zh-CN" altLang="en-US" dirty="0"/>
              <a:t>能独立开展相关领域创新性研究</a:t>
            </a:r>
            <a:endParaRPr lang="en-US" altLang="zh-CN" dirty="0"/>
          </a:p>
          <a:p>
            <a:pPr lvl="2">
              <a:lnSpc>
                <a:spcPct val="140000"/>
              </a:lnSpc>
            </a:pPr>
            <a:r>
              <a:rPr lang="zh-CN" altLang="en-US" i="1" dirty="0"/>
              <a:t>监控管理、调度迁移、应用、可靠、节能、</a:t>
            </a:r>
            <a:r>
              <a:rPr lang="zh-CN" altLang="en-US" i="1" dirty="0" smtClean="0"/>
              <a:t>安全</a:t>
            </a:r>
            <a:r>
              <a:rPr lang="en-US" altLang="zh-CN" i="1" dirty="0" smtClean="0"/>
              <a:t>……</a:t>
            </a:r>
            <a:endParaRPr lang="en-US" altLang="zh-CN" i="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Lst>
          </a:blip>
          <a:stretch>
            <a:fillRect/>
          </a:stretch>
        </p:blipFill>
        <p:spPr>
          <a:xfrm>
            <a:off x="0" y="-4899"/>
            <a:ext cx="7533314" cy="139691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4412"/>
            <a:ext cx="9144000" cy="3723588"/>
          </a:xfrm>
          <a:prstGeom prst="rect">
            <a:avLst/>
          </a:prstGeom>
        </p:spPr>
      </p:pic>
      <p:sp>
        <p:nvSpPr>
          <p:cNvPr id="12" name="矩形 11"/>
          <p:cNvSpPr/>
          <p:nvPr/>
        </p:nvSpPr>
        <p:spPr>
          <a:xfrm>
            <a:off x="0" y="6027003"/>
            <a:ext cx="9144000" cy="830997"/>
          </a:xfrm>
          <a:prstGeom prst="rect">
            <a:avLst/>
          </a:prstGeom>
        </p:spPr>
        <p:txBody>
          <a:bodyPr wrap="square">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ARCHITECTURAL MODEL OF FACEBOOK’S PLANNED 100,000 SQUARE FOOT FACILITY IN COUNTY MEATH, IRELAND: The facility will take two years to complete, be powered by 100 percent renewable energy, and be the California-based company’s second data center in Europe. (Image: buzz.ie)</a:t>
            </a:r>
            <a:endParaRPr lang="en-US" altLang="zh-CN" sz="1600" dirty="0">
              <a:solidFill>
                <a:schemeClr val="bg1"/>
              </a:solidFill>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1392017"/>
            <a:ext cx="91440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Construction on the $220 million facility is due to start within the next two months and is expected to take about two years to complete. The new facility will be Facebook’s sixth international data center and its second in Europe, after Lulea in Sweden, which opened in 2013.</a:t>
            </a:r>
            <a:endParaRPr lang="en-US" altLang="zh-CN" sz="1600" b="0" dirty="0">
              <a:latin typeface="Times New Roman" panose="02020603050405020304" pitchFamily="18" charset="0"/>
              <a:cs typeface="Times New Roman" panose="02020603050405020304" pitchFamily="18" charset="0"/>
            </a:endParaRPr>
          </a:p>
          <a:p>
            <a:pPr eaLnBrk="1" hangingPunct="1"/>
            <a:r>
              <a:rPr lang="en-US" altLang="zh-CN" sz="1600" b="0" dirty="0">
                <a:latin typeface="Times New Roman" panose="02020603050405020304" pitchFamily="18" charset="0"/>
                <a:cs typeface="Times New Roman" panose="02020603050405020304" pitchFamily="18" charset="0"/>
              </a:rPr>
              <a:t>“The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Data Center will be one of the most advanced and energy efficient data centers in the world,” Facebook CEO Mark Zuckerberg told The Irish Times. “We’re glad to be investing in Ireland, to become a part of the </a:t>
            </a:r>
            <a:r>
              <a:rPr lang="en-US" altLang="zh-CN" sz="1600" b="0" dirty="0" err="1">
                <a:latin typeface="Times New Roman" panose="02020603050405020304" pitchFamily="18" charset="0"/>
                <a:cs typeface="Times New Roman" panose="02020603050405020304" pitchFamily="18" charset="0"/>
              </a:rPr>
              <a:t>Clonee</a:t>
            </a:r>
            <a:r>
              <a:rPr lang="en-US" altLang="zh-CN" sz="1600" b="0" dirty="0">
                <a:latin typeface="Times New Roman" panose="02020603050405020304" pitchFamily="18" charset="0"/>
                <a:cs typeface="Times New Roman" panose="02020603050405020304" pitchFamily="18" charset="0"/>
              </a:rPr>
              <a:t> community, and to continue building the massive infrastructure that connects our global community.”</a:t>
            </a:r>
            <a:endParaRPr lang="en-US" altLang="zh-CN" sz="1600" b="0" dirty="0">
              <a:latin typeface="Times New Roman" panose="02020603050405020304" pitchFamily="18" charset="0"/>
              <a:cs typeface="Times New Roman" panose="02020603050405020304" pitchFamily="18" charset="0"/>
            </a:endParaRPr>
          </a:p>
          <a:p>
            <a:pPr algn="r" eaLnBrk="1" hangingPunct="1"/>
            <a:r>
              <a:rPr lang="en-US" altLang="zh-CN" sz="1100" b="0" dirty="0">
                <a:solidFill>
                  <a:schemeClr val="bg1"/>
                </a:solidFill>
                <a:latin typeface="Times New Roman" panose="02020603050405020304" pitchFamily="18" charset="0"/>
                <a:cs typeface="Times New Roman" panose="02020603050405020304" pitchFamily="18" charset="0"/>
              </a:rPr>
              <a:t>http://www.globaltrademag.com/global-trade-daily/news/facebook-to-build-new-irish-data-center</a:t>
            </a:r>
            <a:endParaRPr lang="zh-CN" altLang="zh-CN" sz="1100" b="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Apple Data Center</a:t>
            </a:r>
            <a:endParaRPr lang="zh-CN" altLang="zh-CN" sz="2030"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600" b="0" dirty="0">
                <a:latin typeface="Times New Roman" panose="02020603050405020304" pitchFamily="18" charset="0"/>
                <a:cs typeface="Times New Roman" panose="02020603050405020304" pitchFamily="18" charset="0"/>
              </a:rPr>
              <a:t>The home of the </a:t>
            </a:r>
            <a:r>
              <a:rPr lang="en-US" altLang="zh-CN" sz="1600" b="0" dirty="0">
                <a:solidFill>
                  <a:srgbClr val="FF0000"/>
                </a:solidFill>
                <a:latin typeface="Times New Roman" panose="02020603050405020304" pitchFamily="18" charset="0"/>
                <a:cs typeface="Times New Roman" panose="02020603050405020304" pitchFamily="18" charset="0"/>
              </a:rPr>
              <a:t>iCloud</a:t>
            </a:r>
            <a:r>
              <a:rPr lang="en-US" altLang="zh-CN" sz="1600" b="0" dirty="0">
                <a:latin typeface="Times New Roman" panose="02020603050405020304" pitchFamily="18" charset="0"/>
                <a:cs typeface="Times New Roman" panose="02020603050405020304" pitchFamily="18" charset="0"/>
              </a:rPr>
              <a:t>: The Apple data center campus in Maiden, North Carolina, featuring a massive 500,000 square foot building (at right) supported by a smaller “strategic” data center using modular data center technology. (Photo: Apple)</a:t>
            </a:r>
            <a:endParaRPr lang="zh-CN" altLang="zh-CN" sz="1600" b="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55287"/>
            <a:ext cx="9144000" cy="5402713"/>
          </a:xfrm>
          <a:prstGeom prst="rect">
            <a:avLst/>
          </a:prstGeom>
        </p:spPr>
      </p:pic>
      <p:sp>
        <p:nvSpPr>
          <p:cNvPr id="5" name="矩形 4"/>
          <p:cNvSpPr/>
          <p:nvPr/>
        </p:nvSpPr>
        <p:spPr>
          <a:xfrm>
            <a:off x="0" y="5596116"/>
            <a:ext cx="9144000" cy="1261884"/>
          </a:xfrm>
          <a:prstGeom prst="rect">
            <a:avLst/>
          </a:prstGeom>
          <a:solidFill>
            <a:srgbClr val="FFFFFF">
              <a:alpha val="65098"/>
            </a:srgbClr>
          </a:solidFill>
        </p:spPr>
        <p:txBody>
          <a:bodyPr wrap="square">
            <a:spAutoFit/>
          </a:bodyPr>
          <a:lstStyle/>
          <a:p>
            <a:r>
              <a:rPr lang="en-US" altLang="zh-CN" sz="1600" dirty="0">
                <a:latin typeface="Times New Roman" panose="02020603050405020304" pitchFamily="18" charset="0"/>
                <a:cs typeface="Times New Roman" panose="02020603050405020304" pitchFamily="18" charset="0"/>
              </a:rPr>
              <a:t>Apple was a latecomer to the cloud campus party, operating a relatively small data center footprint until 2009, when it announced plans to invest $1 billion in a data center in Maiden, a small town in western North Carolina. It has caught up in a hurry, and now has campuses under construction in Oregon, Nevada, Ireland and Denmark to provide the global infrastructure powering its iTunes and iCloud services.</a:t>
            </a:r>
            <a:endParaRPr lang="en-US" altLang="zh-CN" sz="1600" dirty="0">
              <a:latin typeface="Times New Roman" panose="02020603050405020304" pitchFamily="18" charset="0"/>
              <a:cs typeface="Times New Roman" panose="02020603050405020304" pitchFamily="18" charset="0"/>
            </a:endParaRPr>
          </a:p>
          <a:p>
            <a:pPr algn="r"/>
            <a:r>
              <a:rPr lang="en-US" altLang="zh-CN" sz="1200" dirty="0">
                <a:latin typeface="Times New Roman" panose="02020603050405020304" pitchFamily="18" charset="0"/>
                <a:cs typeface="Times New Roman" panose="02020603050405020304" pitchFamily="18" charset="0"/>
              </a:rPr>
              <a:t>http://datacenterfrontier.com/top-10-cloud-campuses/</a:t>
            </a:r>
            <a:endParaRPr lang="zh-CN" alt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9"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zh-CN" altLang="en-US" sz="2030" dirty="0">
                <a:latin typeface="Times New Roman" panose="02020603050405020304" pitchFamily="18" charset="0"/>
                <a:cs typeface="Times New Roman" panose="02020603050405020304" pitchFamily="18" charset="0"/>
              </a:rPr>
              <a:t>阿里云</a:t>
            </a:r>
            <a:endParaRPr lang="zh-CN" altLang="zh-CN" sz="2030"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0" y="461353"/>
            <a:ext cx="9144000" cy="830997"/>
          </a:xfrm>
          <a:prstGeom prst="rect">
            <a:avLst/>
          </a:prstGeom>
          <a:solidFill>
            <a:schemeClr val="bg1"/>
          </a:solidFill>
          <a:ln>
            <a:noFill/>
          </a:ln>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zh-CN" altLang="en-US" sz="1600" b="0" dirty="0">
                <a:latin typeface="Times New Roman" panose="02020603050405020304" pitchFamily="18" charset="0"/>
                <a:cs typeface="Times New Roman" panose="02020603050405020304" pitchFamily="18" charset="0"/>
              </a:rPr>
              <a:t>　　截止目前，阿里云在美国西部、美国东部、新加坡、香港、中东、日本、欧洲等地设立了</a:t>
            </a:r>
            <a:r>
              <a:rPr lang="en-US" altLang="zh-CN" sz="1600" b="0" dirty="0">
                <a:latin typeface="Times New Roman" panose="02020603050405020304" pitchFamily="18" charset="0"/>
                <a:cs typeface="Times New Roman" panose="02020603050405020304" pitchFamily="18" charset="0"/>
              </a:rPr>
              <a:t>13</a:t>
            </a:r>
            <a:r>
              <a:rPr lang="zh-CN" altLang="en-US" sz="1600" b="0" dirty="0">
                <a:latin typeface="Times New Roman" panose="02020603050405020304" pitchFamily="18" charset="0"/>
                <a:cs typeface="Times New Roman" panose="02020603050405020304" pitchFamily="18" charset="0"/>
              </a:rPr>
              <a:t>个地域节点。数据显示，有不少于</a:t>
            </a:r>
            <a:r>
              <a:rPr lang="en-US" altLang="zh-CN" sz="1600" b="0" dirty="0">
                <a:latin typeface="Times New Roman" panose="02020603050405020304" pitchFamily="18" charset="0"/>
                <a:cs typeface="Times New Roman" panose="02020603050405020304" pitchFamily="18" charset="0"/>
              </a:rPr>
              <a:t>100</a:t>
            </a:r>
            <a:r>
              <a:rPr lang="zh-CN" altLang="en-US" sz="1600" b="0" dirty="0">
                <a:latin typeface="Times New Roman" panose="02020603050405020304" pitchFamily="18" charset="0"/>
                <a:cs typeface="Times New Roman" panose="02020603050405020304" pitchFamily="18" charset="0"/>
              </a:rPr>
              <a:t>家中国软件企业跟随阿里云全球基础设施布局，出海拓展市场。大疆创新、大拿科技、</a:t>
            </a:r>
            <a:r>
              <a:rPr lang="en-US" altLang="zh-CN" sz="1600" b="0" dirty="0">
                <a:latin typeface="Times New Roman" panose="02020603050405020304" pitchFamily="18" charset="0"/>
                <a:cs typeface="Times New Roman" panose="02020603050405020304" pitchFamily="18" charset="0"/>
              </a:rPr>
              <a:t>UC</a:t>
            </a:r>
            <a:r>
              <a:rPr lang="zh-CN" altLang="en-US" sz="1600" b="0" dirty="0">
                <a:latin typeface="Times New Roman" panose="02020603050405020304" pitchFamily="18" charset="0"/>
                <a:cs typeface="Times New Roman" panose="02020603050405020304" pitchFamily="18" charset="0"/>
              </a:rPr>
              <a:t>等中国科技企业迅速获取国际市场。</a:t>
            </a:r>
            <a:endParaRPr lang="zh-CN" altLang="zh-CN" sz="1600" b="0" dirty="0">
              <a:latin typeface="Times New Roman" panose="02020603050405020304" pitchFamily="18" charset="0"/>
              <a:cs typeface="Times New Roman" panose="02020603050405020304" pitchFamily="18" charset="0"/>
            </a:endParaRPr>
          </a:p>
        </p:txBody>
      </p:sp>
      <p:sp>
        <p:nvSpPr>
          <p:cNvPr id="5" name="矩形 4"/>
          <p:cNvSpPr/>
          <p:nvPr/>
        </p:nvSpPr>
        <p:spPr>
          <a:xfrm>
            <a:off x="0" y="5596116"/>
            <a:ext cx="9144000" cy="1261884"/>
          </a:xfrm>
          <a:prstGeom prst="rect">
            <a:avLst/>
          </a:prstGeom>
          <a:solidFill>
            <a:schemeClr val="accent1">
              <a:lumMod val="20000"/>
              <a:lumOff val="80000"/>
              <a:alpha val="65098"/>
            </a:schemeClr>
          </a:solidFill>
        </p:spPr>
        <p:txBody>
          <a:bodyPr wrap="square">
            <a:no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高盛：令人生畏的是阿里云的增速，以</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PaaS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收入估算，收入增速最快的阿里云以大约</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140%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的增速成长，超越亚马逊</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AWS</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、微软</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Azure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Google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云等。阿里云到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2019</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年营收将达到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亿美元，届时估值将达到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420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亿美元。</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http://news.zol.com.cn/622/6228959.html</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http://cloud.it168.com/a2017/0213/3097/000003097518.shtml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64000" y="1442031"/>
            <a:ext cx="2880000" cy="208512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00" y="3543306"/>
            <a:ext cx="2880000" cy="2131200"/>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7136"/>
            <a:ext cx="6300000" cy="364835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矩形 3"/>
          <p:cNvSpPr/>
          <p:nvPr/>
        </p:nvSpPr>
        <p:spPr>
          <a:xfrm>
            <a:off x="0" y="5596116"/>
            <a:ext cx="9144000" cy="1261884"/>
          </a:xfrm>
          <a:prstGeom prst="rect">
            <a:avLst/>
          </a:prstGeom>
          <a:solidFill>
            <a:schemeClr val="accent1">
              <a:lumMod val="20000"/>
              <a:lumOff val="80000"/>
              <a:alpha val="65098"/>
            </a:schemeClr>
          </a:solidFill>
        </p:spPr>
        <p:txBody>
          <a:bodyPr wrap="squar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广东清远，腾讯模块化数据中心，占地</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410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亩，</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万台服务器。采用了间接蒸发冷却、</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HVDC+</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市电直供、冷热通道隔离、优化气流组织、太阳能供电等节能技术和系统方案，并充分利用自然冷源等的办法，最终数据中心</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PUE</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（数据中心消耗的所有能源与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IT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负载消耗的能源的比值）低于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1.25</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，在整个华南地区处于最优水平。</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algn="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https://t.cj.sina.com.cn/articles/view/6192937794/17120bb4202001b8fy</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846" y="1547070"/>
            <a:ext cx="5524500" cy="31432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824" y="3118695"/>
            <a:ext cx="3548634" cy="23677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3"/>
          <p:cNvSpPr>
            <a:spLocks noChangeArrowheads="1"/>
          </p:cNvSpPr>
          <p:nvPr/>
        </p:nvSpPr>
        <p:spPr bwMode="auto">
          <a:xfrm rot="10800000" flipV="1">
            <a:off x="0" y="410183"/>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0" y="-12379"/>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zh-CN" altLang="en-US" sz="2030" dirty="0">
                <a:latin typeface="Times New Roman" panose="02020603050405020304" pitchFamily="18" charset="0"/>
                <a:cs typeface="Times New Roman" panose="02020603050405020304" pitchFamily="18" charset="0"/>
              </a:rPr>
              <a:t>腾讯云</a:t>
            </a:r>
            <a:endParaRPr lang="zh-CN" altLang="zh-CN" sz="2030" dirty="0">
              <a:latin typeface="Times New Roman" panose="02020603050405020304" pitchFamily="18" charset="0"/>
              <a:cs typeface="Times New Roman" panose="02020603050405020304" pitchFamily="18" charset="0"/>
            </a:endParaRPr>
          </a:p>
        </p:txBody>
      </p:sp>
      <p:sp>
        <p:nvSpPr>
          <p:cNvPr id="10" name="矩形 9"/>
          <p:cNvSpPr>
            <a:spLocks noChangeArrowheads="1"/>
          </p:cNvSpPr>
          <p:nvPr/>
        </p:nvSpPr>
        <p:spPr bwMode="auto">
          <a:xfrm>
            <a:off x="0" y="461353"/>
            <a:ext cx="9144000" cy="830997"/>
          </a:xfrm>
          <a:prstGeom prst="rect">
            <a:avLst/>
          </a:prstGeom>
          <a:solidFill>
            <a:schemeClr val="bg1"/>
          </a:solidFill>
          <a:ln>
            <a:noFill/>
          </a:ln>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zh-CN" altLang="en-US" sz="1600" b="0" dirty="0">
                <a:latin typeface="Times New Roman" panose="02020603050405020304" pitchFamily="18" charset="0"/>
                <a:cs typeface="Times New Roman" panose="02020603050405020304" pitchFamily="18" charset="0"/>
              </a:rPr>
              <a:t>　　</a:t>
            </a:r>
            <a:r>
              <a:rPr lang="en-US" altLang="zh-CN" sz="1600" b="0" dirty="0">
                <a:latin typeface="Times New Roman" panose="02020603050405020304" pitchFamily="18" charset="0"/>
                <a:cs typeface="Times New Roman" panose="02020603050405020304" pitchFamily="18" charset="0"/>
              </a:rPr>
              <a:t>7</a:t>
            </a:r>
            <a:r>
              <a:rPr lang="zh-CN" altLang="en-US" sz="1600" b="0" dirty="0">
                <a:latin typeface="Times New Roman" panose="02020603050405020304" pitchFamily="18" charset="0"/>
                <a:cs typeface="Times New Roman" panose="02020603050405020304" pitchFamily="18" charset="0"/>
              </a:rPr>
              <a:t>月</a:t>
            </a:r>
            <a:r>
              <a:rPr lang="en-US" altLang="zh-CN" sz="1600" b="0" dirty="0">
                <a:latin typeface="Times New Roman" panose="02020603050405020304" pitchFamily="18" charset="0"/>
                <a:cs typeface="Times New Roman" panose="02020603050405020304" pitchFamily="18" charset="0"/>
              </a:rPr>
              <a:t>3</a:t>
            </a:r>
            <a:r>
              <a:rPr lang="zh-CN" altLang="en-US" sz="1600" b="0" dirty="0">
                <a:latin typeface="Times New Roman" panose="02020603050405020304" pitchFamily="18" charset="0"/>
                <a:cs typeface="Times New Roman" panose="02020603050405020304" pitchFamily="18" charset="0"/>
              </a:rPr>
              <a:t>日，腾讯云在华南布局的清远云计算数据中心正式开服，整个数据中心集群规划容纳服务器超过</a:t>
            </a:r>
            <a:r>
              <a:rPr lang="en-US" altLang="zh-CN" sz="1600" b="0" dirty="0">
                <a:latin typeface="Times New Roman" panose="02020603050405020304" pitchFamily="18" charset="0"/>
                <a:cs typeface="Times New Roman" panose="02020603050405020304" pitchFamily="18" charset="0"/>
              </a:rPr>
              <a:t>100</a:t>
            </a:r>
            <a:r>
              <a:rPr lang="zh-CN" altLang="en-US" sz="1600" b="0" dirty="0">
                <a:latin typeface="Times New Roman" panose="02020603050405020304" pitchFamily="18" charset="0"/>
                <a:cs typeface="Times New Roman" panose="02020603050405020304" pitchFamily="18" charset="0"/>
              </a:rPr>
              <a:t>万台。腾讯云服务和运维总监徐勇州在</a:t>
            </a:r>
            <a:r>
              <a:rPr lang="zh-CN" altLang="en-US" sz="1600" b="0" dirty="0" smtClean="0">
                <a:latin typeface="Times New Roman" panose="02020603050405020304" pitchFamily="18" charset="0"/>
                <a:cs typeface="Times New Roman" panose="02020603050405020304" pitchFamily="18" charset="0"/>
              </a:rPr>
              <a:t>接受记者</a:t>
            </a:r>
            <a:r>
              <a:rPr lang="zh-CN" altLang="en-US" sz="1600" b="0" dirty="0">
                <a:latin typeface="Times New Roman" panose="02020603050405020304" pitchFamily="18" charset="0"/>
                <a:cs typeface="Times New Roman" panose="02020603050405020304" pitchFamily="18" charset="0"/>
              </a:rPr>
              <a:t>采访时表示，</a:t>
            </a:r>
            <a:r>
              <a:rPr lang="en-US" altLang="zh-CN" sz="1600" b="0" dirty="0">
                <a:latin typeface="Times New Roman" panose="02020603050405020304" pitchFamily="18" charset="0"/>
                <a:cs typeface="Times New Roman" panose="02020603050405020304" pitchFamily="18" charset="0"/>
              </a:rPr>
              <a:t>100</a:t>
            </a:r>
            <a:r>
              <a:rPr lang="zh-CN" altLang="en-US" sz="1600" b="0" dirty="0">
                <a:latin typeface="Times New Roman" panose="02020603050405020304" pitchFamily="18" charset="0"/>
                <a:cs typeface="Times New Roman" panose="02020603050405020304" pitchFamily="18" charset="0"/>
              </a:rPr>
              <a:t>万的数据中心群可以将腾讯集团的所有业务，包括</a:t>
            </a:r>
            <a:r>
              <a:rPr lang="en-US" altLang="zh-CN" sz="1600" b="0" dirty="0">
                <a:latin typeface="Times New Roman" panose="02020603050405020304" pitchFamily="18" charset="0"/>
                <a:cs typeface="Times New Roman" panose="02020603050405020304" pitchFamily="18" charset="0"/>
              </a:rPr>
              <a:t>QQ</a:t>
            </a:r>
            <a:r>
              <a:rPr lang="zh-CN" altLang="en-US" sz="1600" b="0" dirty="0">
                <a:latin typeface="Times New Roman" panose="02020603050405020304" pitchFamily="18" charset="0"/>
                <a:cs typeface="Times New Roman" panose="02020603050405020304" pitchFamily="18" charset="0"/>
              </a:rPr>
              <a:t>、微信、腾讯云等产生的数据装在一起。</a:t>
            </a:r>
            <a:endParaRPr lang="zh-CN" altLang="zh-CN" sz="1600" b="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等一下</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前面的案例聚焦于哪几个方面？</a:t>
            </a:r>
            <a:endParaRPr lang="en-US" altLang="zh-CN" dirty="0"/>
          </a:p>
          <a:p>
            <a:pPr lvl="1">
              <a:lnSpc>
                <a:spcPct val="120000"/>
              </a:lnSpc>
            </a:pPr>
            <a:r>
              <a:rPr lang="zh-CN" altLang="en-US" dirty="0"/>
              <a:t>规模、成本</a:t>
            </a:r>
            <a:endParaRPr lang="en-US" altLang="zh-CN" dirty="0"/>
          </a:p>
          <a:p>
            <a:pPr lvl="2">
              <a:lnSpc>
                <a:spcPct val="120000"/>
              </a:lnSpc>
            </a:pPr>
            <a:r>
              <a:rPr lang="zh-CN" altLang="en-US" dirty="0"/>
              <a:t>域内扩展、跨域</a:t>
            </a:r>
            <a:endParaRPr lang="en-US" altLang="zh-CN" dirty="0"/>
          </a:p>
          <a:p>
            <a:pPr lvl="1">
              <a:lnSpc>
                <a:spcPct val="120000"/>
              </a:lnSpc>
            </a:pPr>
            <a:r>
              <a:rPr lang="zh-CN" altLang="en-US" dirty="0"/>
              <a:t>效率</a:t>
            </a:r>
            <a:endParaRPr lang="en-US" altLang="zh-CN" dirty="0"/>
          </a:p>
          <a:p>
            <a:pPr lvl="1">
              <a:lnSpc>
                <a:spcPct val="120000"/>
              </a:lnSpc>
            </a:pPr>
            <a:r>
              <a:rPr lang="zh-CN" altLang="en-US" dirty="0"/>
              <a:t>环境</a:t>
            </a:r>
            <a:endParaRPr lang="en-US" altLang="zh-CN" dirty="0"/>
          </a:p>
          <a:p>
            <a:pPr>
              <a:lnSpc>
                <a:spcPct val="120000"/>
              </a:lnSpc>
            </a:pPr>
            <a:r>
              <a:rPr lang="zh-CN" altLang="en-US" dirty="0"/>
              <a:t>然后呢？</a:t>
            </a:r>
            <a:endParaRPr lang="en-US" altLang="zh-CN" dirty="0"/>
          </a:p>
          <a:p>
            <a:pPr lvl="1">
              <a:lnSpc>
                <a:spcPct val="120000"/>
              </a:lnSpc>
            </a:pPr>
            <a:r>
              <a:rPr lang="zh-CN" altLang="en-US" dirty="0"/>
              <a:t>供电！</a:t>
            </a:r>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0000" y="1223"/>
            <a:ext cx="2621356" cy="1800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再谈谈</a:t>
            </a:r>
            <a:r>
              <a:rPr lang="en-US" altLang="zh-CN" dirty="0"/>
              <a:t>PUE</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a:t>2006</a:t>
            </a:r>
            <a:r>
              <a:rPr lang="zh-CN" altLang="en-US" dirty="0"/>
              <a:t>年以谷歌为首</a:t>
            </a:r>
            <a:endParaRPr lang="en-US" altLang="zh-CN" dirty="0"/>
          </a:p>
          <a:p>
            <a:pPr lvl="1">
              <a:lnSpc>
                <a:spcPct val="120000"/>
              </a:lnSpc>
            </a:pPr>
            <a:r>
              <a:rPr lang="zh-CN" altLang="en-US" dirty="0"/>
              <a:t>评估数据中心总用电量的衡量指标主要是：</a:t>
            </a:r>
            <a:endParaRPr lang="en-US" altLang="zh-CN" dirty="0"/>
          </a:p>
          <a:p>
            <a:pPr lvl="2">
              <a:lnSpc>
                <a:spcPct val="120000"/>
              </a:lnSpc>
            </a:pPr>
            <a:r>
              <a:rPr lang="zh-CN" altLang="en-US" dirty="0"/>
              <a:t>电力使用效率（</a:t>
            </a:r>
            <a:r>
              <a:rPr lang="en-US" altLang="zh-CN" dirty="0"/>
              <a:t>PUE</a:t>
            </a:r>
            <a:r>
              <a:rPr lang="zh-CN" altLang="en-US" dirty="0"/>
              <a:t>）</a:t>
            </a:r>
            <a:endParaRPr lang="en-US" altLang="zh-CN" dirty="0"/>
          </a:p>
          <a:p>
            <a:pPr lvl="2">
              <a:lnSpc>
                <a:spcPct val="120000"/>
              </a:lnSpc>
            </a:pPr>
            <a:r>
              <a:rPr lang="zh-CN" altLang="en-US" dirty="0"/>
              <a:t>主要为考察资源高效而建立的指标</a:t>
            </a:r>
            <a:endParaRPr lang="en-US" altLang="zh-CN" dirty="0"/>
          </a:p>
          <a:p>
            <a:pPr lvl="1">
              <a:lnSpc>
                <a:spcPct val="120000"/>
              </a:lnSpc>
            </a:pPr>
            <a:r>
              <a:rPr lang="zh-CN" altLang="en-US" dirty="0"/>
              <a:t>但是</a:t>
            </a:r>
            <a:endParaRPr lang="en-US" altLang="zh-CN" dirty="0"/>
          </a:p>
          <a:p>
            <a:pPr lvl="2">
              <a:lnSpc>
                <a:spcPct val="120000"/>
              </a:lnSpc>
            </a:pPr>
            <a:r>
              <a:rPr lang="zh-CN" altLang="en-US" dirty="0"/>
              <a:t> </a:t>
            </a:r>
            <a:r>
              <a:rPr lang="en-US" altLang="zh-CN" dirty="0"/>
              <a:t>PUE </a:t>
            </a:r>
            <a:r>
              <a:rPr lang="zh-CN" altLang="en-US" dirty="0"/>
              <a:t>只考虑数据中心的内部操作，未揭露电力来源与实际用电量</a:t>
            </a:r>
            <a:endParaRPr lang="en-US" altLang="zh-CN" dirty="0"/>
          </a:p>
          <a:p>
            <a:pPr lvl="3">
              <a:lnSpc>
                <a:spcPct val="120000"/>
              </a:lnSpc>
            </a:pPr>
            <a:r>
              <a:rPr lang="en-US" altLang="zh-CN" dirty="0"/>
              <a:t>Google</a:t>
            </a:r>
            <a:r>
              <a:rPr lang="zh-CN" altLang="en-US" dirty="0"/>
              <a:t>声称其数据中心只占全球用电量的</a:t>
            </a:r>
            <a:r>
              <a:rPr lang="en-US" altLang="zh-CN" dirty="0"/>
              <a:t>0.01%</a:t>
            </a:r>
            <a:r>
              <a:rPr lang="zh-CN" altLang="en-US" dirty="0"/>
              <a:t>，但并无公布实际千瓦时。</a:t>
            </a:r>
            <a:endParaRPr lang="zh-CN" altLang="en-US" dirty="0"/>
          </a:p>
        </p:txBody>
      </p:sp>
      <p:sp>
        <p:nvSpPr>
          <p:cNvPr id="4" name="矩形 3"/>
          <p:cNvSpPr/>
          <p:nvPr/>
        </p:nvSpPr>
        <p:spPr>
          <a:xfrm>
            <a:off x="5635350" y="6176963"/>
            <a:ext cx="2880000" cy="360000"/>
          </a:xfrm>
          <a:prstGeom prst="rect">
            <a:avLst/>
          </a:prstGeom>
        </p:spPr>
        <p:txBody>
          <a:bodyPr wrap="none">
            <a:noAutofit/>
          </a:bodyPr>
          <a:lstStyle/>
          <a:p>
            <a:r>
              <a:rPr lang="zh-CN" altLang="en-US" sz="1400" dirty="0">
                <a:latin typeface="Times New Roman" panose="02020603050405020304" pitchFamily="18" charset="0"/>
                <a:cs typeface="Times New Roman" panose="02020603050405020304" pitchFamily="18" charset="0"/>
              </a:rPr>
              <a:t>http://tech.idcquan.com/123207.shtml</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算一算</a:t>
            </a:r>
            <a:endParaRPr lang="zh-CN" altLang="en-US" dirty="0"/>
          </a:p>
        </p:txBody>
      </p:sp>
      <p:sp>
        <p:nvSpPr>
          <p:cNvPr id="3" name="内容占位符 2"/>
          <p:cNvSpPr>
            <a:spLocks noGrp="1"/>
          </p:cNvSpPr>
          <p:nvPr>
            <p:ph idx="1"/>
          </p:nvPr>
        </p:nvSpPr>
        <p:spPr/>
        <p:txBody>
          <a:bodyPr>
            <a:normAutofit/>
          </a:bodyPr>
          <a:lstStyle/>
          <a:p>
            <a:r>
              <a:rPr lang="zh-CN" altLang="en-US" dirty="0"/>
              <a:t>若以</a:t>
            </a:r>
            <a:r>
              <a:rPr lang="en-US" altLang="zh-CN" dirty="0"/>
              <a:t>2012</a:t>
            </a:r>
            <a:r>
              <a:rPr lang="zh-CN" altLang="en-US" dirty="0"/>
              <a:t>年全球用电量为</a:t>
            </a:r>
            <a:r>
              <a:rPr lang="en-US" altLang="zh-CN" dirty="0"/>
              <a:t>197.1</a:t>
            </a:r>
            <a:r>
              <a:rPr lang="zh-CN" altLang="en-US" dirty="0"/>
              <a:t>亿千瓦时计算，</a:t>
            </a:r>
            <a:r>
              <a:rPr lang="en-US" altLang="zh-CN" dirty="0">
                <a:solidFill>
                  <a:srgbClr val="FF0000"/>
                </a:solidFill>
              </a:rPr>
              <a:t>Google</a:t>
            </a:r>
            <a:r>
              <a:rPr lang="zh-CN" altLang="en-US" dirty="0">
                <a:solidFill>
                  <a:srgbClr val="FF0000"/>
                </a:solidFill>
              </a:rPr>
              <a:t>数据中心</a:t>
            </a:r>
            <a:r>
              <a:rPr lang="zh-CN" altLang="en-US" dirty="0"/>
              <a:t>用电量相当</a:t>
            </a:r>
            <a:r>
              <a:rPr lang="zh-CN" altLang="en-US" dirty="0">
                <a:solidFill>
                  <a:srgbClr val="FF0000"/>
                </a:solidFill>
              </a:rPr>
              <a:t>土耳其</a:t>
            </a:r>
            <a:r>
              <a:rPr lang="zh-CN" altLang="en-US" dirty="0"/>
              <a:t>每年用电量。</a:t>
            </a:r>
            <a:endParaRPr lang="en-US" altLang="zh-CN" dirty="0"/>
          </a:p>
          <a:p>
            <a:endParaRPr lang="en-US" altLang="zh-CN" dirty="0"/>
          </a:p>
          <a:p>
            <a:endParaRPr lang="en-US" altLang="zh-CN" dirty="0"/>
          </a:p>
          <a:p>
            <a:endParaRPr lang="en-US" altLang="zh-CN" dirty="0"/>
          </a:p>
          <a:p>
            <a:r>
              <a:rPr lang="en-US" altLang="zh-CN" dirty="0"/>
              <a:t>2013</a:t>
            </a:r>
            <a:r>
              <a:rPr lang="zh-CN" altLang="en-US" dirty="0"/>
              <a:t>年可持续发展报告中，</a:t>
            </a:r>
            <a:r>
              <a:rPr lang="en-US" altLang="zh-CN" dirty="0">
                <a:solidFill>
                  <a:srgbClr val="FF0000"/>
                </a:solidFill>
              </a:rPr>
              <a:t>Facebook </a:t>
            </a:r>
            <a:r>
              <a:rPr lang="zh-CN" altLang="en-US" dirty="0">
                <a:solidFill>
                  <a:srgbClr val="FF0000"/>
                </a:solidFill>
              </a:rPr>
              <a:t>数据中心</a:t>
            </a:r>
            <a:r>
              <a:rPr lang="zh-CN" altLang="en-US" dirty="0"/>
              <a:t>使用</a:t>
            </a:r>
            <a:r>
              <a:rPr lang="en-US" altLang="zh-CN" dirty="0"/>
              <a:t>9.86</a:t>
            </a:r>
            <a:r>
              <a:rPr lang="zh-CN" altLang="en-US" dirty="0"/>
              <a:t>亿千瓦时的电力，相当于</a:t>
            </a:r>
            <a:r>
              <a:rPr lang="zh-CN" altLang="en-US" dirty="0">
                <a:solidFill>
                  <a:srgbClr val="FF0000"/>
                </a:solidFill>
              </a:rPr>
              <a:t>布吉纳法索</a:t>
            </a:r>
            <a:r>
              <a:rPr lang="zh-CN" altLang="en-US" dirty="0"/>
              <a:t>用电量。</a:t>
            </a: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61626" y="2659311"/>
            <a:ext cx="1920000" cy="1440000"/>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659311"/>
            <a:ext cx="2233890" cy="1440000"/>
          </a:xfrm>
          <a:prstGeom prst="rect">
            <a:avLst/>
          </a:prstGeom>
          <a:ln>
            <a:noFill/>
          </a:ln>
          <a:effectLst>
            <a:softEdge rad="112500"/>
          </a:effec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626" y="5418000"/>
            <a:ext cx="1920000" cy="1440000"/>
          </a:xfrm>
          <a:prstGeom prst="rect">
            <a:avLst/>
          </a:prstGeom>
          <a:ln>
            <a:noFill/>
          </a:ln>
          <a:effectLst>
            <a:softEdge rad="112500"/>
          </a:effectLst>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412" y="5418000"/>
            <a:ext cx="1771065" cy="1440000"/>
          </a:xfrm>
          <a:prstGeom prst="rect">
            <a:avLst/>
          </a:prstGeom>
          <a:ln>
            <a:noFill/>
          </a:ln>
          <a:effectLst>
            <a:softEdge rad="112500"/>
          </a:effectLst>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3141" y="5315824"/>
            <a:ext cx="1080000" cy="720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算一算</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国际</a:t>
            </a:r>
            <a:r>
              <a:rPr lang="zh-CN" altLang="en-US" dirty="0"/>
              <a:t>环保组织绿色和平与</a:t>
            </a:r>
            <a:r>
              <a:rPr lang="zh-CN" altLang="en-US" dirty="0" smtClean="0"/>
              <a:t>华北电力大学联合</a:t>
            </a:r>
            <a:r>
              <a:rPr lang="zh-CN" altLang="en-US" dirty="0"/>
              <a:t>发布的</a:t>
            </a:r>
            <a:r>
              <a:rPr lang="en-US" altLang="zh-CN" dirty="0"/>
              <a:t>《</a:t>
            </a:r>
            <a:r>
              <a:rPr lang="zh-CN" altLang="en-US" dirty="0"/>
              <a:t>点亮绿色云端：中国数据中心能耗与可再生能源使用潜力研究</a:t>
            </a:r>
            <a:r>
              <a:rPr lang="en-US" altLang="zh-CN" dirty="0"/>
              <a:t>》</a:t>
            </a:r>
            <a:r>
              <a:rPr lang="zh-CN" altLang="en-US" dirty="0"/>
              <a:t>报告</a:t>
            </a:r>
            <a:r>
              <a:rPr lang="zh-CN" altLang="en-US" dirty="0" smtClean="0"/>
              <a:t>指出</a:t>
            </a:r>
            <a:endParaRPr lang="en-US" altLang="zh-CN" dirty="0" smtClean="0"/>
          </a:p>
          <a:p>
            <a:pPr lvl="1">
              <a:lnSpc>
                <a:spcPct val="120000"/>
              </a:lnSpc>
            </a:pPr>
            <a:r>
              <a:rPr lang="en-US" altLang="zh-CN" dirty="0" smtClean="0"/>
              <a:t>2018</a:t>
            </a:r>
            <a:r>
              <a:rPr lang="zh-CN" altLang="en-US" dirty="0"/>
              <a:t>年中国数据中心总用电量</a:t>
            </a:r>
            <a:r>
              <a:rPr lang="en-US" altLang="zh-CN" dirty="0"/>
              <a:t>1608.89</a:t>
            </a:r>
            <a:r>
              <a:rPr lang="zh-CN" altLang="en-US" dirty="0"/>
              <a:t>亿千瓦时，占中国全社会用电量的</a:t>
            </a:r>
            <a:r>
              <a:rPr lang="en-US" altLang="zh-CN" dirty="0"/>
              <a:t>2.35%</a:t>
            </a:r>
            <a:r>
              <a:rPr lang="zh-CN" altLang="en-US" dirty="0"/>
              <a:t>，超过上海市</a:t>
            </a:r>
            <a:r>
              <a:rPr lang="en-US" altLang="zh-CN" dirty="0"/>
              <a:t>2018</a:t>
            </a:r>
            <a:r>
              <a:rPr lang="zh-CN" altLang="en-US" dirty="0"/>
              <a:t>年全社会用电量</a:t>
            </a:r>
            <a:r>
              <a:rPr lang="zh-CN" altLang="en-US" dirty="0" smtClean="0"/>
              <a:t>。</a:t>
            </a:r>
            <a:endParaRPr lang="en-US" altLang="zh-CN" dirty="0" smtClean="0"/>
          </a:p>
          <a:p>
            <a:pPr lvl="1">
              <a:lnSpc>
                <a:spcPct val="120000"/>
              </a:lnSpc>
            </a:pPr>
            <a:r>
              <a:rPr lang="zh-CN" altLang="en-US" dirty="0" smtClean="0"/>
              <a:t>预计</a:t>
            </a:r>
            <a:r>
              <a:rPr lang="en-US" altLang="zh-CN" dirty="0" smtClean="0"/>
              <a:t>2023</a:t>
            </a:r>
            <a:r>
              <a:rPr lang="zh-CN" altLang="en-US" dirty="0"/>
              <a:t>年中国数据中心总用电量将达到</a:t>
            </a:r>
            <a:r>
              <a:rPr lang="en-US" altLang="zh-CN" dirty="0"/>
              <a:t>2667.92</a:t>
            </a:r>
            <a:r>
              <a:rPr lang="zh-CN" altLang="en-US" dirty="0"/>
              <a:t>亿千瓦时</a:t>
            </a:r>
            <a:r>
              <a:rPr lang="zh-CN" altLang="en-US" dirty="0" smtClean="0"/>
              <a:t>，</a:t>
            </a:r>
            <a:r>
              <a:rPr lang="en-US" altLang="zh-CN" dirty="0" smtClean="0"/>
              <a:t>5</a:t>
            </a:r>
            <a:r>
              <a:rPr lang="zh-CN" altLang="en-US" dirty="0" smtClean="0"/>
              <a:t>年增长</a:t>
            </a:r>
            <a:r>
              <a:rPr lang="en-US" altLang="zh-CN" dirty="0"/>
              <a:t>66%</a:t>
            </a:r>
            <a:r>
              <a:rPr lang="zh-CN" altLang="en-US" dirty="0"/>
              <a:t>，年均增长率将达</a:t>
            </a:r>
            <a:r>
              <a:rPr lang="en-US" altLang="zh-CN" dirty="0"/>
              <a:t>10.64%</a:t>
            </a:r>
            <a:r>
              <a:rPr lang="zh-CN" altLang="en-US" dirty="0"/>
              <a:t>。</a:t>
            </a:r>
            <a:endParaRPr lang="zh-CN" altLang="en-US" dirty="0"/>
          </a:p>
        </p:txBody>
      </p:sp>
      <p:sp>
        <p:nvSpPr>
          <p:cNvPr id="4" name="矩形 3"/>
          <p:cNvSpPr/>
          <p:nvPr/>
        </p:nvSpPr>
        <p:spPr>
          <a:xfrm>
            <a:off x="2286000" y="6488668"/>
            <a:ext cx="6858000"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http://news.sina.com.cn/zx/2019-09-09/doc-iicezueu4569054.shtml</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算一算</a:t>
            </a:r>
            <a:endParaRPr lang="zh-CN" altLang="en-US" dirty="0"/>
          </a:p>
        </p:txBody>
      </p:sp>
      <p:sp>
        <p:nvSpPr>
          <p:cNvPr id="3" name="内容占位符 2"/>
          <p:cNvSpPr>
            <a:spLocks noGrp="1"/>
          </p:cNvSpPr>
          <p:nvPr>
            <p:ph idx="1"/>
          </p:nvPr>
        </p:nvSpPr>
        <p:spPr/>
        <p:txBody>
          <a:bodyPr>
            <a:normAutofit/>
          </a:bodyPr>
          <a:lstStyle/>
          <a:p>
            <a:r>
              <a:rPr lang="zh-CN" altLang="en-US" dirty="0"/>
              <a:t>绿色和平组织几年前揭露</a:t>
            </a:r>
            <a:endParaRPr lang="en-US" altLang="zh-CN" dirty="0"/>
          </a:p>
          <a:p>
            <a:pPr lvl="1"/>
            <a:r>
              <a:rPr lang="en-US" altLang="zh-CN" dirty="0"/>
              <a:t>Facebook </a:t>
            </a:r>
            <a:r>
              <a:rPr lang="zh-CN" altLang="en-US" dirty="0"/>
              <a:t>数据中心用电来源超过一半是燃煤发电</a:t>
            </a:r>
            <a:endParaRPr lang="en-US" altLang="zh-CN" dirty="0"/>
          </a:p>
          <a:p>
            <a:pPr lvl="1"/>
            <a:r>
              <a:rPr lang="zh-CN" altLang="en-US" dirty="0"/>
              <a:t>当时 </a:t>
            </a:r>
            <a:r>
              <a:rPr lang="en-US" altLang="zh-CN" dirty="0"/>
              <a:t>Facebook </a:t>
            </a:r>
            <a:r>
              <a:rPr lang="zh-CN" altLang="en-US" dirty="0"/>
              <a:t>强调他们的电力也是来自电网，社会大众应关心数据中心用电效率。</a:t>
            </a:r>
            <a:endParaRPr lang="en-US" altLang="zh-CN" dirty="0"/>
          </a:p>
          <a:p>
            <a:endParaRPr lang="en-US" altLang="zh-CN" dirty="0"/>
          </a:p>
          <a:p>
            <a:endParaRPr lang="en-US" altLang="zh-CN" dirty="0"/>
          </a:p>
          <a:p>
            <a:r>
              <a:rPr lang="en-US" altLang="zh-CN" dirty="0"/>
              <a:t>2011</a:t>
            </a:r>
            <a:r>
              <a:rPr lang="zh-CN" altLang="en-US" dirty="0"/>
              <a:t>年</a:t>
            </a:r>
            <a:r>
              <a:rPr lang="en-US" altLang="zh-CN" dirty="0"/>
              <a:t>Facebook</a:t>
            </a:r>
            <a:r>
              <a:rPr lang="zh-CN" altLang="en-US" dirty="0"/>
              <a:t>承诺</a:t>
            </a:r>
            <a:endParaRPr lang="en-US" altLang="zh-CN" dirty="0"/>
          </a:p>
          <a:p>
            <a:pPr lvl="1"/>
            <a:r>
              <a:rPr lang="zh-CN" altLang="en-US" dirty="0"/>
              <a:t>数据中心将完全使用再生能源发电</a:t>
            </a:r>
            <a:endParaRPr lang="en-US" altLang="zh-CN" dirty="0"/>
          </a:p>
          <a:p>
            <a:pPr lvl="1"/>
            <a:r>
              <a:rPr lang="zh-CN" altLang="en-US" dirty="0"/>
              <a:t>是第一家做出承诺的科技公司</a:t>
            </a:r>
            <a:endParaRPr lang="zh-CN" altLang="en-US" dirty="0"/>
          </a:p>
        </p:txBody>
      </p:sp>
      <p:sp>
        <p:nvSpPr>
          <p:cNvPr id="6" name="文本框 5"/>
          <p:cNvSpPr txBox="1"/>
          <p:nvPr/>
        </p:nvSpPr>
        <p:spPr>
          <a:xfrm>
            <a:off x="2701255" y="3420000"/>
            <a:ext cx="1620000" cy="900000"/>
          </a:xfrm>
          <a:prstGeom prst="rect">
            <a:avLst/>
          </a:prstGeom>
          <a:noFill/>
        </p:spPr>
        <p:txBody>
          <a:bodyPr wrap="square" rtlCol="0">
            <a:noAutofit/>
          </a:bodyPr>
          <a:lstStyle/>
          <a:p>
            <a:r>
              <a:rPr lang="en-US" altLang="zh-CN" sz="5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PUE</a:t>
            </a:r>
            <a:endParaRPr lang="zh-CN" altLang="en-US" sz="50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59345" y="3240000"/>
            <a:ext cx="1440000" cy="14400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0000" y="5760000"/>
            <a:ext cx="1626068" cy="1080000"/>
          </a:xfrm>
          <a:prstGeom prst="rect">
            <a:avLst/>
          </a:prstGeom>
          <a:ln>
            <a:noFill/>
          </a:ln>
          <a:effectLst>
            <a:softEdge rad="112500"/>
          </a:effectLst>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00" y="5760000"/>
            <a:ext cx="1466178" cy="1080000"/>
          </a:xfrm>
          <a:prstGeom prst="rect">
            <a:avLst/>
          </a:prstGeom>
          <a:ln>
            <a:noFill/>
          </a:ln>
          <a:effectLst>
            <a:softEdge rad="112500"/>
          </a:effec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0" y="2988000"/>
            <a:ext cx="2486364" cy="1800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fade">
                                      <p:cBhvr>
                                        <p:cTn id="11" dur="500"/>
                                        <p:tgtEl>
                                          <p:spTgt spid="3">
                                            <p:txEl>
                                              <p:pRg st="6" end="6"/>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500"/>
                                        <p:tgtEl>
                                          <p:spTgt spid="3">
                                            <p:txEl>
                                              <p:pRg st="7" end="7"/>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1027907"/>
            <a:ext cx="9144000" cy="4907280"/>
          </a:xfrm>
        </p:spPr>
      </p:pic>
      <p:sp>
        <p:nvSpPr>
          <p:cNvPr id="8" name="矩形 7"/>
          <p:cNvSpPr/>
          <p:nvPr/>
        </p:nvSpPr>
        <p:spPr>
          <a:xfrm>
            <a:off x="0" y="0"/>
            <a:ext cx="9144000" cy="1027907"/>
          </a:xfrm>
          <a:prstGeom prst="rect">
            <a:avLst/>
          </a:prstGeom>
          <a:solidFill>
            <a:schemeClr val="bg1"/>
          </a:solidFill>
        </p:spPr>
        <p:txBody>
          <a:bodyPr wrap="square" anchor="ctr">
            <a:noAutofit/>
          </a:bodyPr>
          <a:lstStyle/>
          <a:p>
            <a:pPr indent="457200"/>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苹果的北卡罗来纳州数据中心的电能来自于两台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的太阳能电池阵列，一台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18MW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的太阳能电池阵列和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的沼气燃料电池。能源使用率在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60%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之间。</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0" y="5830093"/>
            <a:ext cx="9144000" cy="1027907"/>
          </a:xfrm>
          <a:prstGeom prst="rect">
            <a:avLst/>
          </a:prstGeom>
          <a:solidFill>
            <a:schemeClr val="bg1"/>
          </a:solidFill>
        </p:spPr>
        <p:txBody>
          <a:bodyPr wrap="square" anchor="ctr">
            <a:noAutofit/>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苹果公司与当地杜克能源公司合作建设五个太阳能项目，总峰值容量为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20MW.</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在晚上和在一年中较冷的月份，该数据中心直接使用外部空气进行冷却，此举可以保证在大部分时间关闭冷水机组。</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6264000" y="6597968"/>
            <a:ext cx="2880000" cy="360000"/>
          </a:xfrm>
          <a:prstGeom prst="rect">
            <a:avLst/>
          </a:prstGeom>
        </p:spPr>
        <p:txBody>
          <a:bodyPr wrap="none">
            <a:noAutofit/>
          </a:bodyPr>
          <a:lstStyle/>
          <a:p>
            <a:r>
              <a:rPr lang="zh-CN" altLang="en-US" sz="1400" dirty="0">
                <a:latin typeface="Times New Roman" panose="02020603050405020304" pitchFamily="18" charset="0"/>
                <a:cs typeface="Times New Roman" panose="02020603050405020304" pitchFamily="18" charset="0"/>
              </a:rPr>
              <a:t>http://tech.idcquan.com/122354.shtml</a:t>
            </a:r>
            <a:endParaRPr lang="zh-CN" altLang="en-US"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授课目标</a:t>
            </a:r>
            <a:endParaRPr lang="zh-CN" altLang="en-US" dirty="0"/>
          </a:p>
        </p:txBody>
      </p:sp>
      <p:sp>
        <p:nvSpPr>
          <p:cNvPr id="3" name="内容占位符 2"/>
          <p:cNvSpPr>
            <a:spLocks noGrp="1"/>
          </p:cNvSpPr>
          <p:nvPr>
            <p:ph idx="1"/>
          </p:nvPr>
        </p:nvSpPr>
        <p:spPr>
          <a:xfrm>
            <a:off x="628650" y="1825624"/>
            <a:ext cx="7886700" cy="5032375"/>
          </a:xfrm>
        </p:spPr>
        <p:txBody>
          <a:bodyPr>
            <a:normAutofit fontScale="85000" lnSpcReduction="10000"/>
          </a:bodyPr>
          <a:lstStyle/>
          <a:p>
            <a:pPr>
              <a:lnSpc>
                <a:spcPct val="140000"/>
              </a:lnSpc>
            </a:pPr>
            <a:r>
              <a:rPr lang="zh-CN" altLang="en-US" dirty="0" smtClean="0"/>
              <a:t>评分构成</a:t>
            </a:r>
            <a:endParaRPr lang="en-US" altLang="zh-CN" dirty="0"/>
          </a:p>
          <a:p>
            <a:pPr lvl="1">
              <a:lnSpc>
                <a:spcPct val="140000"/>
              </a:lnSpc>
            </a:pPr>
            <a:r>
              <a:rPr lang="zh-CN" altLang="en-US" dirty="0"/>
              <a:t>综述</a:t>
            </a:r>
            <a:r>
              <a:rPr lang="zh-CN" altLang="en-US" dirty="0" smtClean="0"/>
              <a:t>报告 </a:t>
            </a:r>
            <a:r>
              <a:rPr lang="en-US" altLang="zh-CN" dirty="0" smtClean="0"/>
              <a:t>30%</a:t>
            </a:r>
            <a:endParaRPr lang="zh-CN" altLang="en-US" dirty="0"/>
          </a:p>
          <a:p>
            <a:pPr lvl="2">
              <a:lnSpc>
                <a:spcPct val="140000"/>
              </a:lnSpc>
            </a:pPr>
            <a:r>
              <a:rPr lang="zh-CN" altLang="en-US" dirty="0"/>
              <a:t>围绕一项主题综述不少于</a:t>
            </a:r>
            <a:r>
              <a:rPr lang="en-US" altLang="zh-CN" dirty="0"/>
              <a:t>3</a:t>
            </a:r>
            <a:r>
              <a:rPr lang="zh-CN" altLang="en-US" dirty="0"/>
              <a:t>篇近</a:t>
            </a:r>
            <a:r>
              <a:rPr lang="en-US" altLang="zh-CN" dirty="0"/>
              <a:t>3</a:t>
            </a:r>
            <a:r>
              <a:rPr lang="zh-CN" altLang="en-US" dirty="0"/>
              <a:t>年</a:t>
            </a:r>
            <a:r>
              <a:rPr lang="en-US" altLang="zh-CN" dirty="0" smtClean="0"/>
              <a:t>CCF-A/B</a:t>
            </a:r>
            <a:r>
              <a:rPr lang="zh-CN" altLang="en-US" dirty="0" smtClean="0"/>
              <a:t>类会议、期刊论文</a:t>
            </a:r>
            <a:endParaRPr lang="en-US" altLang="zh-CN" dirty="0"/>
          </a:p>
          <a:p>
            <a:pPr lvl="2">
              <a:lnSpc>
                <a:spcPct val="140000"/>
              </a:lnSpc>
            </a:pPr>
            <a:r>
              <a:rPr lang="zh-CN" altLang="en-US" dirty="0" smtClean="0"/>
              <a:t>篇幅</a:t>
            </a:r>
            <a:r>
              <a:rPr lang="en-US" altLang="zh-CN" dirty="0" smtClean="0"/>
              <a:t>10</a:t>
            </a:r>
            <a:r>
              <a:rPr lang="zh-CN" altLang="en-US" dirty="0" smtClean="0"/>
              <a:t>至</a:t>
            </a:r>
            <a:r>
              <a:rPr lang="en-US" altLang="zh-CN" dirty="0" smtClean="0"/>
              <a:t>15</a:t>
            </a:r>
            <a:r>
              <a:rPr lang="zh-CN" altLang="en-US" dirty="0" smtClean="0"/>
              <a:t>页（</a:t>
            </a:r>
            <a:r>
              <a:rPr lang="en-US" altLang="zh-CN" dirty="0" smtClean="0"/>
              <a:t>A4</a:t>
            </a:r>
            <a:r>
              <a:rPr lang="zh-CN" altLang="en-US" dirty="0" smtClean="0"/>
              <a:t>），样式参考计算机学报</a:t>
            </a:r>
            <a:endParaRPr lang="en-US" altLang="zh-CN" dirty="0" smtClean="0"/>
          </a:p>
          <a:p>
            <a:pPr lvl="1">
              <a:lnSpc>
                <a:spcPct val="140000"/>
              </a:lnSpc>
            </a:pPr>
            <a:r>
              <a:rPr lang="zh-CN" altLang="en-US" dirty="0" smtClean="0"/>
              <a:t>论文研讨 </a:t>
            </a:r>
            <a:r>
              <a:rPr lang="en-US" altLang="zh-CN" dirty="0" smtClean="0"/>
              <a:t>30%</a:t>
            </a:r>
            <a:endParaRPr lang="en-US" altLang="zh-CN" sz="1300" dirty="0"/>
          </a:p>
          <a:p>
            <a:pPr lvl="2">
              <a:lnSpc>
                <a:spcPct val="140000"/>
              </a:lnSpc>
            </a:pPr>
            <a:r>
              <a:rPr lang="en-US" altLang="zh-CN" dirty="0" smtClean="0"/>
              <a:t>PPT</a:t>
            </a:r>
            <a:r>
              <a:rPr lang="zh-CN" altLang="en-US" dirty="0" smtClean="0"/>
              <a:t>汇报</a:t>
            </a:r>
            <a:r>
              <a:rPr lang="zh-CN" altLang="en-US" dirty="0"/>
              <a:t>上述报告内容，</a:t>
            </a:r>
            <a:r>
              <a:rPr lang="en-US" altLang="zh-CN" dirty="0"/>
              <a:t>(15</a:t>
            </a:r>
            <a:r>
              <a:rPr lang="zh-CN" altLang="en-US" dirty="0"/>
              <a:t>分钟汇报</a:t>
            </a:r>
            <a:r>
              <a:rPr lang="en-US" altLang="zh-CN" dirty="0"/>
              <a:t>+5</a:t>
            </a:r>
            <a:r>
              <a:rPr lang="zh-CN" altLang="en-US" dirty="0"/>
              <a:t>至</a:t>
            </a:r>
            <a:r>
              <a:rPr lang="en-US" altLang="zh-CN" dirty="0"/>
              <a:t>10</a:t>
            </a:r>
            <a:r>
              <a:rPr lang="zh-CN" altLang="en-US" dirty="0"/>
              <a:t>分钟讨论</a:t>
            </a:r>
            <a:r>
              <a:rPr lang="en-US" altLang="zh-CN" dirty="0"/>
              <a:t>)/</a:t>
            </a:r>
            <a:r>
              <a:rPr lang="zh-CN" altLang="en-US" dirty="0" smtClean="0"/>
              <a:t>人</a:t>
            </a:r>
            <a:endParaRPr lang="en-US" altLang="zh-CN" dirty="0" smtClean="0"/>
          </a:p>
          <a:p>
            <a:pPr lvl="2">
              <a:lnSpc>
                <a:spcPct val="140000"/>
              </a:lnSpc>
            </a:pPr>
            <a:r>
              <a:rPr lang="zh-CN" altLang="en-US" dirty="0" smtClean="0"/>
              <a:t>高质量</a:t>
            </a:r>
            <a:r>
              <a:rPr lang="zh-CN" altLang="en-US" dirty="0"/>
              <a:t>提问加分</a:t>
            </a:r>
            <a:endParaRPr lang="en-US" altLang="zh-CN" dirty="0" smtClean="0"/>
          </a:p>
          <a:p>
            <a:pPr lvl="1">
              <a:lnSpc>
                <a:spcPct val="140000"/>
              </a:lnSpc>
            </a:pPr>
            <a:r>
              <a:rPr lang="zh-CN" altLang="en-US" dirty="0" smtClean="0"/>
              <a:t>实验 </a:t>
            </a:r>
            <a:r>
              <a:rPr lang="en-US" altLang="zh-CN" dirty="0" smtClean="0"/>
              <a:t>40</a:t>
            </a:r>
            <a:r>
              <a:rPr lang="en-US" altLang="zh-CN" dirty="0"/>
              <a:t>%</a:t>
            </a:r>
            <a:endParaRPr lang="zh-CN" altLang="en-US" sz="1900" dirty="0"/>
          </a:p>
          <a:p>
            <a:pPr lvl="2">
              <a:lnSpc>
                <a:spcPct val="140000"/>
              </a:lnSpc>
            </a:pPr>
            <a:r>
              <a:rPr lang="en-US" altLang="zh-CN" dirty="0" smtClean="0"/>
              <a:t>k3s-lab </a:t>
            </a:r>
            <a:r>
              <a:rPr lang="en-US" altLang="zh-CN" dirty="0"/>
              <a:t>20%, </a:t>
            </a:r>
            <a:r>
              <a:rPr lang="en-US" altLang="zh-CN" dirty="0" err="1"/>
              <a:t>obs</a:t>
            </a:r>
            <a:r>
              <a:rPr lang="en-US" altLang="zh-CN" dirty="0"/>
              <a:t>-lab 20</a:t>
            </a:r>
            <a:r>
              <a:rPr lang="en-US" altLang="zh-CN" dirty="0" smtClean="0"/>
              <a:t>%</a:t>
            </a:r>
            <a:endParaRPr lang="en-US" altLang="zh-CN" dirty="0" smtClean="0"/>
          </a:p>
          <a:p>
            <a:pPr lvl="2">
              <a:lnSpc>
                <a:spcPct val="140000"/>
              </a:lnSpc>
            </a:pPr>
            <a:r>
              <a:rPr lang="en-US" altLang="zh-CN" dirty="0" smtClean="0"/>
              <a:t>QQ</a:t>
            </a:r>
            <a:r>
              <a:rPr lang="zh-CN" altLang="en-US" dirty="0"/>
              <a:t>群实名接龙确认完成，研讨课余集中</a:t>
            </a:r>
            <a:r>
              <a:rPr lang="zh-CN" altLang="en-US" dirty="0" smtClean="0"/>
              <a:t>检查</a:t>
            </a:r>
            <a:endParaRPr lang="en-US" altLang="zh-CN" dirty="0" smtClean="0"/>
          </a:p>
          <a:p>
            <a:pPr>
              <a:lnSpc>
                <a:spcPct val="140000"/>
              </a:lnSpc>
            </a:pPr>
            <a:r>
              <a:rPr lang="zh-CN" altLang="en-US" dirty="0" smtClean="0"/>
              <a:t>电子版向作业库提交，纸质版双面打印交国光</a:t>
            </a:r>
            <a:r>
              <a:rPr lang="en-US" altLang="zh-CN" dirty="0" smtClean="0"/>
              <a:t>F307</a:t>
            </a:r>
            <a:endParaRPr lang="en-US" altLang="zh-CN"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16733" y="111076"/>
            <a:ext cx="4970834" cy="316901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14176"/>
          <a:stretch>
            <a:fillRect/>
          </a:stretch>
        </p:blipFill>
        <p:spPr>
          <a:xfrm>
            <a:off x="4260715" y="3623806"/>
            <a:ext cx="4708187" cy="30720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p:cNvSpPr/>
          <p:nvPr/>
        </p:nvSpPr>
        <p:spPr>
          <a:xfrm>
            <a:off x="5364515" y="21415"/>
            <a:ext cx="3779484" cy="325868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加州数据中心使用的能源，主要来自加利福尼亚州的风力发电场，通过与加州政府制定接入计划将电力直接接入数据中心。该数据中心自</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年以来一直以</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％的可再生能源进行供电。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位于加州蒙特利市的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130MW California Flats</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太阳能发电厂</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电力直供</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苹果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公司纽</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瓦克数据中心。</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0" y="3420000"/>
            <a:ext cx="3707934" cy="343800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苹果公司与俄勒冈州一个新的风力发电场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Montague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签署了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200MW</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的购电协议。该发电厂每年产生的电能超过</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亿千瓦时</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苹果</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还与距离数据中心数千米的俄勒冈二号光伏阵列签署了一项电力采购协议。该项目在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2016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年底已交付使用，每年可生产</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亿千瓦时的电能。</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 name="矩形 7"/>
          <p:cNvSpPr/>
          <p:nvPr/>
        </p:nvSpPr>
        <p:spPr>
          <a:xfrm>
            <a:off x="4988782" y="21415"/>
            <a:ext cx="4155217" cy="325868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微软的数据</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中心建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海底</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海底数据中心的想法最初是在</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2013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年的微软的年度创新活动“</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ThinkWeek</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中提出的，希望可以利用海水冷却服务器达到降低能耗的目的。除此之外，这个项目还具有多重优势，世界上有一半以上的人口生活在距离海岸约</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193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公里以内的区域，将数据中心部署在沿海城市的附近水域可以极大地缩短数据与用户的距离，使得网速</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提升。</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https://www.sohu.com/a/238587001_239778</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0" y="3420000"/>
            <a:ext cx="3707934" cy="3438000"/>
          </a:xfrm>
          <a:prstGeom prst="rect">
            <a:avLst/>
          </a:prstGeom>
          <a:solidFill>
            <a:schemeClr val="bg1"/>
          </a:solidFill>
        </p:spPr>
        <p:txBody>
          <a:bodyPr wrap="square" anchor="ctr">
            <a:noAutofit/>
          </a:bodyPr>
          <a:lstStyle/>
          <a:p>
            <a:pPr indent="457200"/>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谷歌选择寒冷的北极圈</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数据中心需要大量的电力以及冷却设施，为了冷却希恩的数据中心，谷歌计划在诺舍湖（</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Norsjø</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）修建一条长达</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公里的冷却水隧道，通过隧道将水送到数据中心，水将在数据中心内部循环好几次后，再流到诺舍湖</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环境忧虑</a:t>
            </a:r>
            <a:r>
              <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00" dirty="0">
                <a:latin typeface="Times New Roman" panose="02020603050405020304" pitchFamily="18" charset="0"/>
                <a:ea typeface="黑体" panose="02010609060101010101" pitchFamily="49" charset="-122"/>
                <a:cs typeface="Times New Roman" panose="02020603050405020304" pitchFamily="18" charset="0"/>
              </a:rPr>
              <a:t>https://tech.sina.com.cn/roll/2020-06-26/doc-iirczymk8975600.shtml</a:t>
            </a:r>
            <a:endParaRPr lang="zh-CN" altLang="en-US" sz="1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内容占位符 3"/>
          <p:cNvPicPr>
            <a:picLocks noGrp="1" noChangeAspect="1"/>
          </p:cNvPicPr>
          <p:nvPr>
            <p:ph idx="1"/>
          </p:nvPr>
        </p:nvPicPr>
        <p:blipFill rotWithShape="1">
          <a:blip r:embed="rId1">
            <a:extLst>
              <a:ext uri="{28A0092B-C50C-407E-A947-70E740481C1C}">
                <a14:useLocalDpi xmlns:a14="http://schemas.microsoft.com/office/drawing/2010/main" val="0"/>
              </a:ext>
            </a:extLst>
          </a:blip>
          <a:srcRect l="12101" r="10420"/>
          <a:stretch>
            <a:fillRect/>
          </a:stretch>
        </p:blipFill>
        <p:spPr>
          <a:xfrm>
            <a:off x="126458" y="103484"/>
            <a:ext cx="4735866" cy="343825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481" y="3803379"/>
            <a:ext cx="5202603" cy="28762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 name="矩形 7"/>
          <p:cNvSpPr/>
          <p:nvPr/>
        </p:nvSpPr>
        <p:spPr>
          <a:xfrm>
            <a:off x="5364515" y="21415"/>
            <a:ext cx="3779484" cy="325868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腾</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讯装山洞</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腾讯贵安七星数据中心，建在贵州省贵安新区两座山的山体上，是要存放</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万台服务器的灾备数据中心。整个数据中心总占地面积约为</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万平方米，隧洞的面积超过</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万平方米，能塞下</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个标准足球场还有富余</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贵阳凉爽的气候，结合山洞山体结构和岩层物理特性，其气流组织特点会将外部自然冷源源源不断地送入洞</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内。</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https://tech.qq.com/a/20180429/016845.htm</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0" y="3420000"/>
            <a:ext cx="3707934" cy="3438000"/>
          </a:xfrm>
          <a:prstGeom prst="rect">
            <a:avLst/>
          </a:prstGeom>
          <a:solidFill>
            <a:schemeClr val="bg1"/>
          </a:solidFill>
        </p:spPr>
        <p:txBody>
          <a:bodyPr wrap="square" anchor="ctr">
            <a:noAutofit/>
          </a:bodyPr>
          <a:lstStyle/>
          <a:p>
            <a:pPr indent="457200"/>
            <a:r>
              <a:rPr lang="zh-CN" altLang="en-US" dirty="0">
                <a:latin typeface="Times New Roman" panose="02020603050405020304" pitchFamily="18" charset="0"/>
                <a:ea typeface="黑体" panose="02010609060101010101" pitchFamily="49" charset="-122"/>
                <a:cs typeface="Times New Roman" panose="02020603050405020304" pitchFamily="18" charset="0"/>
              </a:rPr>
              <a:t>阿</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里抽湖水</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浙江千岛湖数据中心因地制宜</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采用湖水制冷。深层湖水通过完全密闭的管道流经数据中心，帮助服务器降温，再流经</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2.5</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公里的青溪新城中轴溪，作为城市景观呈现，自然冷却后最终洁净地回到千岛湖</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年平均气温</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17</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度，其常年恒定的深层湖水水温，足以让数据中心</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90%</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的时间都不依赖湖水之外的制冷能源，制冷能耗节省超过</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成</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smtClean="0">
              <a:latin typeface="Times New Roman" panose="02020603050405020304" pitchFamily="18" charset="0"/>
              <a:ea typeface="黑体" panose="02010609060101010101" pitchFamily="49" charset="-122"/>
              <a:cs typeface="Times New Roman" panose="02020603050405020304" pitchFamily="18" charset="0"/>
            </a:endParaRPr>
          </a:p>
          <a:p>
            <a:pPr indent="457200"/>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http://udn.yyuap.com/article-3647-1.html</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372" y="71944"/>
            <a:ext cx="4765642" cy="315047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527" y="3454940"/>
            <a:ext cx="4890581" cy="326038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3802380"/>
            <a:ext cx="4572000" cy="3047999"/>
          </a:xfr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802380"/>
            <a:ext cx="4572000" cy="3055620"/>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44463" cy="1080000"/>
          </a:xfrm>
          <a:prstGeom prst="rect">
            <a:avLst/>
          </a:prstGeom>
        </p:spPr>
      </p:pic>
      <p:sp>
        <p:nvSpPr>
          <p:cNvPr id="16" name="文本框 15"/>
          <p:cNvSpPr txBox="1"/>
          <p:nvPr/>
        </p:nvSpPr>
        <p:spPr>
          <a:xfrm>
            <a:off x="0" y="1080000"/>
            <a:ext cx="9143999" cy="2722380"/>
          </a:xfrm>
          <a:prstGeom prst="rect">
            <a:avLst/>
          </a:prstGeom>
          <a:noFill/>
        </p:spPr>
        <p:txBody>
          <a:bodyPr wrap="square" rtlCol="0">
            <a:no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数据中心外部有两台湖水处理器</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通过密封管道从湖中取水</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取水口符合环保标准，选择中间层，既不会太深避免泥沙等问题，也不会太浅有较多浮游生物。</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取水层基本无杂质，水温基本在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度左右。</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经过缓冲池进入湖水处理器，基本不需要进行水处理。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高压柴油发电机作为应急电力设备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发生突发情况，常规油管储备可以保证</a:t>
            </a:r>
            <a:r>
              <a:rPr lang="en-US" altLang="zh-CN" dirty="0">
                <a:latin typeface="Times New Roman" panose="02020603050405020304" pitchFamily="18" charset="0"/>
                <a:ea typeface="黑体" panose="02010609060101010101" pitchFamily="49" charset="-122"/>
                <a:cs typeface="Times New Roman" panose="02020603050405020304" pitchFamily="18" charset="0"/>
              </a:rPr>
              <a:t>8-10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小时供电。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阿里会人为断电</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监控的方式，实现负载状态的实时柴油发电机的电力切换测试。</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5903999" y="0"/>
            <a:ext cx="3240000" cy="360000"/>
          </a:xfrm>
          <a:prstGeom prst="rect">
            <a:avLst/>
          </a:prstGeom>
        </p:spPr>
        <p:txBody>
          <a:bodyPr wrap="square">
            <a:noAutofit/>
          </a:bodyPr>
          <a:lstStyle/>
          <a:p>
            <a:r>
              <a:rPr lang="zh-CN" altLang="en-US" sz="1200" dirty="0">
                <a:latin typeface="Times New Roman" panose="02020603050405020304" pitchFamily="18" charset="0"/>
                <a:cs typeface="Times New Roman" panose="02020603050405020304" pitchFamily="18" charset="0"/>
              </a:rPr>
              <a:t>http://www.csdn.net/article/2015-09-13/2825688</a:t>
            </a:r>
            <a:endParaRPr lang="zh-CN" altLang="en-US" sz="1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再等一下</a:t>
            </a:r>
            <a:endParaRPr lang="zh-CN" altLang="en-US" dirty="0"/>
          </a:p>
        </p:txBody>
      </p:sp>
      <p:sp>
        <p:nvSpPr>
          <p:cNvPr id="3" name="内容占位符 2"/>
          <p:cNvSpPr>
            <a:spLocks noGrp="1"/>
          </p:cNvSpPr>
          <p:nvPr>
            <p:ph idx="1"/>
          </p:nvPr>
        </p:nvSpPr>
        <p:spPr/>
        <p:txBody>
          <a:bodyPr>
            <a:normAutofit fontScale="92500" lnSpcReduction="20000"/>
          </a:bodyPr>
          <a:lstStyle/>
          <a:p>
            <a:pPr>
              <a:lnSpc>
                <a:spcPct val="120000"/>
              </a:lnSpc>
            </a:pPr>
            <a:r>
              <a:rPr lang="zh-CN" altLang="en-US" dirty="0"/>
              <a:t>前面的案例聚焦于哪几个方面？</a:t>
            </a:r>
            <a:endParaRPr lang="en-US" altLang="zh-CN" dirty="0"/>
          </a:p>
          <a:p>
            <a:pPr lvl="1">
              <a:lnSpc>
                <a:spcPct val="120000"/>
              </a:lnSpc>
            </a:pPr>
            <a:r>
              <a:rPr lang="zh-CN" altLang="en-US" dirty="0"/>
              <a:t>规模、成本</a:t>
            </a:r>
            <a:endParaRPr lang="en-US" altLang="zh-CN" dirty="0"/>
          </a:p>
          <a:p>
            <a:pPr lvl="2">
              <a:lnSpc>
                <a:spcPct val="120000"/>
              </a:lnSpc>
            </a:pPr>
            <a:r>
              <a:rPr lang="zh-CN" altLang="en-US" dirty="0"/>
              <a:t>域内扩展、跨域</a:t>
            </a:r>
            <a:endParaRPr lang="en-US" altLang="zh-CN" dirty="0"/>
          </a:p>
          <a:p>
            <a:pPr lvl="1">
              <a:lnSpc>
                <a:spcPct val="120000"/>
              </a:lnSpc>
            </a:pPr>
            <a:r>
              <a:rPr lang="zh-CN" altLang="en-US" dirty="0"/>
              <a:t>效率</a:t>
            </a:r>
            <a:endParaRPr lang="en-US" altLang="zh-CN" dirty="0"/>
          </a:p>
          <a:p>
            <a:pPr lvl="1">
              <a:lnSpc>
                <a:spcPct val="120000"/>
              </a:lnSpc>
            </a:pPr>
            <a:r>
              <a:rPr lang="zh-CN" altLang="en-US" dirty="0"/>
              <a:t>环境</a:t>
            </a:r>
            <a:endParaRPr lang="en-US" altLang="zh-CN" dirty="0"/>
          </a:p>
          <a:p>
            <a:pPr>
              <a:lnSpc>
                <a:spcPct val="120000"/>
              </a:lnSpc>
            </a:pPr>
            <a:r>
              <a:rPr lang="zh-CN" altLang="en-US" dirty="0"/>
              <a:t>然后呢？</a:t>
            </a:r>
            <a:endParaRPr lang="en-US" altLang="zh-CN" dirty="0"/>
          </a:p>
          <a:p>
            <a:pPr lvl="1">
              <a:lnSpc>
                <a:spcPct val="120000"/>
              </a:lnSpc>
            </a:pPr>
            <a:r>
              <a:rPr lang="zh-CN" altLang="en-US" dirty="0"/>
              <a:t>供电！</a:t>
            </a:r>
            <a:endParaRPr lang="en-US" altLang="zh-CN" dirty="0"/>
          </a:p>
          <a:p>
            <a:pPr>
              <a:lnSpc>
                <a:spcPct val="120000"/>
              </a:lnSpc>
            </a:pPr>
            <a:r>
              <a:rPr lang="zh-CN" altLang="en-US" dirty="0"/>
              <a:t>再然后呢？</a:t>
            </a:r>
            <a:endParaRPr lang="en-US" altLang="zh-CN" dirty="0"/>
          </a:p>
          <a:p>
            <a:pPr lvl="1">
              <a:lnSpc>
                <a:spcPct val="120000"/>
              </a:lnSpc>
            </a:pPr>
            <a:r>
              <a:rPr lang="zh-CN" altLang="en-US" dirty="0"/>
              <a:t>弹性！</a:t>
            </a:r>
            <a:endParaRPr lang="en-US" altLang="zh-CN" dirty="0"/>
          </a:p>
          <a:p>
            <a:pPr lvl="1">
              <a:lnSpc>
                <a:spcPct val="120000"/>
              </a:lnSpc>
            </a:pPr>
            <a:r>
              <a:rPr lang="zh-CN" altLang="en-US" dirty="0"/>
              <a:t>密度！</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0000" y="1223"/>
            <a:ext cx="2621356" cy="18000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更大的模块化</a:t>
            </a:r>
            <a:endParaRPr lang="zh-CN" altLang="en-US" dirty="0"/>
          </a:p>
        </p:txBody>
      </p:sp>
      <p:pic>
        <p:nvPicPr>
          <p:cNvPr id="4" name="Picture 17" descr="searc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000" y="1620000"/>
            <a:ext cx="503389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5" descr="data_center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4140000"/>
            <a:ext cx="3240000"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82" descr="2477579213_0c9eaeed1a_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000" y="4140000"/>
            <a:ext cx="2687768" cy="216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5" descr="google_po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000" y="1620000"/>
            <a:ext cx="3510638" cy="1980000"/>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6467768" y="4265254"/>
            <a:ext cx="244287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Google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7166919" y="5467978"/>
            <a:ext cx="1743720"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SUN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上箭头 10"/>
          <p:cNvSpPr/>
          <p:nvPr/>
        </p:nvSpPr>
        <p:spPr>
          <a:xfrm>
            <a:off x="7479957" y="3797643"/>
            <a:ext cx="329513" cy="467611"/>
          </a:xfrm>
          <a:prstGeom prst="up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左箭头 11"/>
          <p:cNvSpPr/>
          <p:nvPr/>
        </p:nvSpPr>
        <p:spPr>
          <a:xfrm>
            <a:off x="6573795" y="5467978"/>
            <a:ext cx="663007"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1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 y="-1"/>
            <a:ext cx="9132852" cy="559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8" name="文本框 7"/>
          <p:cNvSpPr txBox="1"/>
          <p:nvPr/>
        </p:nvSpPr>
        <p:spPr>
          <a:xfrm>
            <a:off x="6911546" y="6304325"/>
            <a:ext cx="2232454" cy="360000"/>
          </a:xfrm>
          <a:prstGeom prst="rect">
            <a:avLst/>
          </a:prstGeom>
          <a:noFill/>
        </p:spPr>
        <p:txBody>
          <a:bodyPr wrap="square" rtlCol="0">
            <a:noAutofit/>
          </a:bodyP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Microsoft Container</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4" descr="500x_mscontaine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9196" y="673347"/>
            <a:ext cx="6096931" cy="4572698"/>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3" descr="425x3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990" y="3541639"/>
            <a:ext cx="3209925" cy="2409825"/>
          </a:xfrm>
          <a:prstGeom prst="rect">
            <a:avLst/>
          </a:prstGeom>
          <a:solidFill>
            <a:srgbClr val="FFFFFF">
              <a:shade val="85000"/>
            </a:srgbClr>
          </a:solidFill>
          <a:ln w="28575">
            <a:solidFill>
              <a:schemeClr val="bg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sp>
        <p:nvSpPr>
          <p:cNvPr id="9" name="矩形 8"/>
          <p:cNvSpPr>
            <a:spLocks noChangeArrowheads="1"/>
          </p:cNvSpPr>
          <p:nvPr/>
        </p:nvSpPr>
        <p:spPr bwMode="auto">
          <a:xfrm rot="10800000" flipV="1">
            <a:off x="0" y="314214"/>
            <a:ext cx="7566243" cy="55101"/>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0" y="-8482"/>
            <a:ext cx="7392879" cy="326884"/>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525" dirty="0">
                <a:latin typeface="Times New Roman" panose="02020603050405020304" pitchFamily="18" charset="0"/>
                <a:cs typeface="Times New Roman" panose="02020603050405020304" pitchFamily="18" charset="0"/>
              </a:rPr>
              <a:t>Huawei, TELEHOUSE (</a:t>
            </a:r>
            <a:r>
              <a:rPr lang="en-US" altLang="zh-CN" sz="1355" b="0" dirty="0">
                <a:latin typeface="Times New Roman" panose="02020603050405020304" pitchFamily="18" charset="0"/>
                <a:cs typeface="Times New Roman" panose="02020603050405020304" pitchFamily="18" charset="0"/>
              </a:rPr>
              <a:t>KDDI Corporation, a FORTUNE Global 500 company</a:t>
            </a:r>
            <a:r>
              <a:rPr lang="en-US" altLang="zh-CN" sz="1525" dirty="0">
                <a:latin typeface="Times New Roman" panose="02020603050405020304" pitchFamily="18" charset="0"/>
                <a:cs typeface="Times New Roman" panose="02020603050405020304" pitchFamily="18" charset="0"/>
              </a:rPr>
              <a:t>)</a:t>
            </a:r>
            <a:endParaRPr lang="zh-CN" altLang="zh-CN" sz="1695" dirty="0">
              <a:latin typeface="Times New Roman" panose="02020603050405020304" pitchFamily="18" charset="0"/>
              <a:cs typeface="Times New Roman" panose="02020603050405020304" pitchFamily="18" charset="0"/>
            </a:endParaRPr>
          </a:p>
        </p:txBody>
      </p:sp>
      <p:pic>
        <p:nvPicPr>
          <p:cNvPr id="11" name="Picture 4" descr="http://www.datacenterdynamics.com/sites/default/files/huawei%20containe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9" y="416040"/>
            <a:ext cx="9141822" cy="412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7681"/>
            <a:ext cx="5265460" cy="468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更小的模块化</a:t>
            </a:r>
            <a:endParaRPr lang="zh-CN" altLang="en-US" dirty="0"/>
          </a:p>
        </p:txBody>
      </p:sp>
      <p:pic>
        <p:nvPicPr>
          <p:cNvPr id="9" name="Picture 2" descr="Open-Horz-green-lar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7623" y="257490"/>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New OCP Technologies for Summit 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658" y="3262355"/>
            <a:ext cx="1612700"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Battery-Cabinet-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657" y="2042564"/>
            <a:ext cx="1594786" cy="95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Freedom-PRN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66" y="457669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Datacenter-Mechanical-Lar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366" y="3262355"/>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Prineville 1's misting syste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366" y="2042564"/>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descr="Open Vault 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2657" y="4571591"/>
            <a:ext cx="1620774" cy="97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descr="Chassis-Lar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0635" y="2032306"/>
            <a:ext cx="1612698" cy="96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p:cNvSpPr txBox="1">
            <a:spLocks noChangeArrowheads="1"/>
          </p:cNvSpPr>
          <p:nvPr/>
        </p:nvSpPr>
        <p:spPr bwMode="auto">
          <a:xfrm>
            <a:off x="5160635" y="3357773"/>
            <a:ext cx="282801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Design</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Mechanical</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Data </a:t>
            </a:r>
            <a:r>
              <a:rPr lang="en-SG" altLang="zh-CN" sz="1600" b="0" dirty="0" err="1">
                <a:latin typeface="Times New Roman" panose="02020603050405020304" pitchFamily="18" charset="0"/>
                <a:cs typeface="Times New Roman" panose="02020603050405020304" pitchFamily="18" charset="0"/>
              </a:rPr>
              <a:t>Center</a:t>
            </a:r>
            <a:r>
              <a:rPr lang="en-SG" altLang="zh-CN" sz="1600" b="0" dirty="0">
                <a:latin typeface="Times New Roman" panose="02020603050405020304" pitchFamily="18" charset="0"/>
                <a:cs typeface="Times New Roman" panose="02020603050405020304" pitchFamily="18" charset="0"/>
              </a:rPr>
              <a:t> Electrical</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Battery Cabinet</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Open Rack</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Networking</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Storage</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Motherboard and Server Design</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Power Supply</a:t>
            </a:r>
            <a:endParaRPr lang="en-SG" altLang="zh-CN" sz="1600" b="0" dirty="0">
              <a:latin typeface="Times New Roman" panose="02020603050405020304" pitchFamily="18" charset="0"/>
              <a:cs typeface="Times New Roman" panose="02020603050405020304" pitchFamily="18" charset="0"/>
            </a:endParaRPr>
          </a:p>
          <a:p>
            <a:pPr eaLnBrk="1" hangingPunct="1"/>
            <a:r>
              <a:rPr lang="en-SG" altLang="zh-CN" sz="1600" b="0" dirty="0">
                <a:latin typeface="Times New Roman" panose="02020603050405020304" pitchFamily="18" charset="0"/>
                <a:cs typeface="Times New Roman" panose="02020603050405020304" pitchFamily="18" charset="0"/>
              </a:rPr>
              <a:t>Chassis</a:t>
            </a:r>
            <a:endParaRPr lang="zh-CN" altLang="en-US" sz="1600" b="0" dirty="0">
              <a:latin typeface="Times New Roman" panose="02020603050405020304" pitchFamily="18" charset="0"/>
              <a:cs typeface="Times New Roman" panose="02020603050405020304" pitchFamily="18" charset="0"/>
            </a:endParaRPr>
          </a:p>
        </p:txBody>
      </p:sp>
      <p:sp>
        <p:nvSpPr>
          <p:cNvPr id="24" name="矩形 3"/>
          <p:cNvSpPr>
            <a:spLocks noChangeArrowheads="1"/>
          </p:cNvSpPr>
          <p:nvPr/>
        </p:nvSpPr>
        <p:spPr bwMode="auto">
          <a:xfrm rot="10800000" flipV="1">
            <a:off x="0" y="1673855"/>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ea typeface="宋体" panose="02010600030101010101" pitchFamily="2" charset="-122"/>
            </a:endParaRPr>
          </a:p>
        </p:txBody>
      </p:sp>
      <p:sp>
        <p:nvSpPr>
          <p:cNvPr id="25" name="Rectangle 96"/>
          <p:cNvSpPr>
            <a:spLocks noChangeArrowheads="1"/>
          </p:cNvSpPr>
          <p:nvPr/>
        </p:nvSpPr>
        <p:spPr bwMode="auto">
          <a:xfrm>
            <a:off x="0" y="1294814"/>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Open Compute Project</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课程计划</a:t>
            </a:r>
            <a:endParaRPr lang="zh-CN" altLang="en-US" dirty="0"/>
          </a:p>
        </p:txBody>
      </p:sp>
      <p:graphicFrame>
        <p:nvGraphicFramePr>
          <p:cNvPr id="4" name="表格 3"/>
          <p:cNvGraphicFramePr>
            <a:graphicFrameLocks noGrp="1"/>
          </p:cNvGraphicFramePr>
          <p:nvPr>
            <p:custDataLst>
              <p:tags r:id="rId1"/>
            </p:custDataLst>
          </p:nvPr>
        </p:nvGraphicFramePr>
        <p:xfrm>
          <a:off x="720000" y="1620000"/>
          <a:ext cx="7560000" cy="4860000"/>
        </p:xfrm>
        <a:graphic>
          <a:graphicData uri="http://schemas.openxmlformats.org/drawingml/2006/table">
            <a:tbl>
              <a:tblPr bandRow="1">
                <a:tableStyleId>{5C22544A-7EE6-4342-B048-85BDC9FD1C3A}</a:tableStyleId>
              </a:tblPr>
              <a:tblGrid>
                <a:gridCol w="515052"/>
                <a:gridCol w="6014230"/>
                <a:gridCol w="1030718"/>
              </a:tblGrid>
              <a:tr h="607500">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数据中心技术总体介绍</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11-03</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mn-ea"/>
                        </a:rPr>
                        <a:t>虚拟化、容器编排技术</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tc>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11-10</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3</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对象存储技术</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11-17</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4</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课堂实验</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k8s-lab</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r">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11-24</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5</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课堂实验</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obs-lab</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r">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12-01</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6</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rPr>
                        <a:t>论文研讨</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人</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12-08</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7</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mn-ea"/>
                        </a:rPr>
                        <a:t>论文研讨</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sym typeface="+mn-ea"/>
                        </a:rPr>
                        <a:t> 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sym typeface="+mn-ea"/>
                        </a:rPr>
                        <a:t>人</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tc>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12-15</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r h="607500">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8</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mn-ea"/>
                        </a:rPr>
                        <a:t>论文研讨</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sym typeface="+mn-ea"/>
                        </a:rPr>
                        <a:t> 8</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sym typeface="+mn-ea"/>
                        </a:rPr>
                        <a:t>人</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sym typeface="+mn-ea"/>
                      </a:endParaRPr>
                    </a:p>
                  </a:txBody>
                  <a:tcPr anchor="ctr"/>
                </a:tc>
                <a:tc>
                  <a:txBody>
                    <a:bodyPr/>
                    <a:lstStyle/>
                    <a:p>
                      <a:pPr algn="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12-22</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15" name="Picture 2" descr="http://cdn.arstechnica.net/wp-content/uploads/2013/02/openrack2-640x42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4697" y="1920813"/>
            <a:ext cx="7417369" cy="49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4"/>
          <p:cNvSpPr>
            <a:spLocks noChangeArrowheads="1"/>
          </p:cNvSpPr>
          <p:nvPr/>
        </p:nvSpPr>
        <p:spPr bwMode="auto">
          <a:xfrm>
            <a:off x="3111352" y="6531116"/>
            <a:ext cx="5230714" cy="32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525" b="0" dirty="0">
                <a:solidFill>
                  <a:schemeClr val="bg1"/>
                </a:solidFill>
                <a:latin typeface="Times New Roman" panose="02020603050405020304" pitchFamily="18" charset="0"/>
                <a:cs typeface="Times New Roman" panose="02020603050405020304" pitchFamily="18" charset="0"/>
              </a:rPr>
              <a:t>Facebook's Open Vault storage server, codenamed "Knox."</a:t>
            </a:r>
            <a:endParaRPr lang="zh-CN" altLang="en-US" sz="1525" b="0" dirty="0">
              <a:solidFill>
                <a:schemeClr val="bg1"/>
              </a:solidFill>
              <a:latin typeface="Times New Roman" panose="02020603050405020304" pitchFamily="18" charset="0"/>
              <a:cs typeface="Times New Roman" panose="02020603050405020304" pitchFamily="18" charset="0"/>
            </a:endParaRPr>
          </a:p>
        </p:txBody>
      </p:sp>
      <p:pic>
        <p:nvPicPr>
          <p:cNvPr id="8" name="Picture 2" descr="Open-Horz-green-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ea typeface="宋体" panose="02010600030101010101" pitchFamily="2" charset="-122"/>
            </a:endParaRPr>
          </a:p>
        </p:txBody>
      </p:sp>
      <p:sp>
        <p:nvSpPr>
          <p:cNvPr id="11" name="Rectangle 96"/>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Open Compute Project</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8" name="Picture 2" descr="http://cdn.arstechnica.net/wp-content/uploads/2013/02/knox3-640x424.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5988" y="4145443"/>
            <a:ext cx="3939015" cy="260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392423" y="1917096"/>
            <a:ext cx="8344371" cy="3376052"/>
          </a:xfrm>
          <a:prstGeom prst="rect">
            <a:avLst/>
          </a:prstGeom>
          <a:solidFill>
            <a:srgbClr val="FFFFFF">
              <a:alpha val="40000"/>
            </a:srgbClr>
          </a:solidFill>
          <a:ln>
            <a:noFill/>
          </a:ln>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SG" altLang="zh-CN" sz="1525" b="0" dirty="0">
                <a:latin typeface="Times New Roman" panose="02020603050405020304" pitchFamily="18" charset="0"/>
                <a:cs typeface="Times New Roman" panose="02020603050405020304" pitchFamily="18" charset="0"/>
              </a:rPr>
              <a:t>The motherboard uses next generation </a:t>
            </a:r>
            <a:r>
              <a:rPr lang="en-SG" altLang="zh-CN" sz="1525" b="0" dirty="0">
                <a:solidFill>
                  <a:srgbClr val="FF0000"/>
                </a:solidFill>
                <a:latin typeface="Times New Roman" panose="02020603050405020304" pitchFamily="18" charset="0"/>
                <a:cs typeface="Times New Roman" panose="02020603050405020304" pitchFamily="18" charset="0"/>
              </a:rPr>
              <a:t>Intel</a:t>
            </a:r>
            <a:r>
              <a:rPr lang="en-SG" altLang="zh-CN" sz="1525" b="0" dirty="0">
                <a:latin typeface="Times New Roman" panose="02020603050405020304" pitchFamily="18" charset="0"/>
                <a:cs typeface="Times New Roman" panose="02020603050405020304" pitchFamily="18" charset="0"/>
              </a:rPr>
              <a:t>® Xeon® processor E5-2600 product family CPUs with a TDP (thermal design power) up to 115W. The motherboard supports these features:</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2 Intel® Xeon® E5-2600 (LGA2011) series processors up to 115W</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2 full-width Intel </a:t>
            </a:r>
            <a:r>
              <a:rPr lang="en-SG" altLang="zh-CN" sz="1525" b="0" dirty="0" err="1">
                <a:latin typeface="Times New Roman" panose="02020603050405020304" pitchFamily="18" charset="0"/>
                <a:cs typeface="Times New Roman" panose="02020603050405020304" pitchFamily="18" charset="0"/>
              </a:rPr>
              <a:t>QuickPath</a:t>
            </a:r>
            <a:r>
              <a:rPr lang="en-SG" altLang="zh-CN" sz="1525" b="0" dirty="0">
                <a:latin typeface="Times New Roman" panose="02020603050405020304" pitchFamily="18" charset="0"/>
                <a:cs typeface="Times New Roman" panose="02020603050405020304" pitchFamily="18" charset="0"/>
              </a:rPr>
              <a:t> interconnect (QPI) links up to 8 GT/s/direction</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Up to 8 cores per CPU (up to 16 threads with Hyper-Threading Technology)</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Up to 20 MB last level cache</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Single Processor Mode</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DDR3 direct attached memory support on cpu0 and cpu1 with:</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4 channel DDR3 registered memory interface on processors 0 and 1</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2 DDR3 slots per channel per processor (total of 16 DIMMs on the motherboard)</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RDIMM/LV-RDIMM (1.5V/1.35V), LRDIMM and ECC UDIMM/LV-UDIMM(1.5V/1.35V)</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Single, dual, and quad rank DIMMs</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DDR3 speeds of 800/1066/1333/1600 MHz</a:t>
            </a:r>
            <a:endParaRPr lang="en-SG" altLang="zh-CN" sz="1525" b="0" dirty="0">
              <a:latin typeface="Times New Roman" panose="02020603050405020304" pitchFamily="18" charset="0"/>
              <a:cs typeface="Times New Roman" panose="02020603050405020304" pitchFamily="18" charset="0"/>
            </a:endParaRPr>
          </a:p>
          <a:p>
            <a:pPr eaLnBrk="1" hangingPunct="1"/>
            <a:r>
              <a:rPr lang="en-SG" altLang="zh-CN" sz="1525" b="0" dirty="0">
                <a:latin typeface="Times New Roman" panose="02020603050405020304" pitchFamily="18" charset="0"/>
                <a:cs typeface="Times New Roman" panose="02020603050405020304" pitchFamily="18" charset="0"/>
              </a:rPr>
              <a:t>Up to maximum 512 GB memory with 32GB RDIMM DIMMs</a:t>
            </a:r>
            <a:endParaRPr lang="zh-CN" altLang="en-US" sz="1525" b="0" dirty="0">
              <a:latin typeface="Times New Roman" panose="02020603050405020304" pitchFamily="18" charset="0"/>
              <a:cs typeface="Times New Roman" panose="02020603050405020304" pitchFamily="18" charset="0"/>
            </a:endParaRPr>
          </a:p>
        </p:txBody>
      </p:sp>
      <p:pic>
        <p:nvPicPr>
          <p:cNvPr id="13" name="Picture 2" descr="Open-Horz-green-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3"/>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ea typeface="宋体" panose="02010600030101010101" pitchFamily="2" charset="-122"/>
            </a:endParaRPr>
          </a:p>
        </p:txBody>
      </p:sp>
      <p:sp>
        <p:nvSpPr>
          <p:cNvPr id="15" name="Rectangle 96"/>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Open Compute Project</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endParaRPr lang="zh-CN" altLang="en-US" dirty="0"/>
          </a:p>
        </p:txBody>
      </p:sp>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371" y="1950694"/>
            <a:ext cx="3814032" cy="313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cdn.arstechnica.net/wp-content/uploads/2013/02/Winterfell-640x4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678" y="2314895"/>
            <a:ext cx="4086846" cy="256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Open-Horz-green-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51346"/>
            <a:ext cx="2548035" cy="13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p:cNvSpPr>
            <a:spLocks noChangeArrowheads="1"/>
          </p:cNvSpPr>
          <p:nvPr/>
        </p:nvSpPr>
        <p:spPr bwMode="auto">
          <a:xfrm rot="10800000" flipV="1">
            <a:off x="-57317" y="3774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ea typeface="宋体" panose="02010600030101010101" pitchFamily="2" charset="-122"/>
            </a:endParaRPr>
          </a:p>
        </p:txBody>
      </p:sp>
      <p:sp>
        <p:nvSpPr>
          <p:cNvPr id="11" name="Rectangle 96"/>
          <p:cNvSpPr>
            <a:spLocks noChangeArrowheads="1"/>
          </p:cNvSpPr>
          <p:nvPr/>
        </p:nvSpPr>
        <p:spPr bwMode="auto">
          <a:xfrm>
            <a:off x="0" y="0"/>
            <a:ext cx="9144000"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Open Compute Project</a:t>
            </a:r>
            <a:endParaRPr lang="zh-CN" altLang="zh-CN" sz="203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endParaRPr lang="zh-CN" altLang="en-US" dirty="0"/>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Example: Storage</a:t>
            </a:r>
            <a:endParaRPr lang="zh-CN" altLang="zh-CN" sz="2030" dirty="0">
              <a:latin typeface="Times New Roman" panose="02020603050405020304" pitchFamily="18" charset="0"/>
              <a:cs typeface="Times New Roman" panose="02020603050405020304" pitchFamily="18" charset="0"/>
            </a:endParaRPr>
          </a:p>
        </p:txBody>
      </p:sp>
      <p:sp>
        <p:nvSpPr>
          <p:cNvPr id="11" name="矩形 10"/>
          <p:cNvSpPr>
            <a:spLocks noChangeArrowheads="1"/>
          </p:cNvSpPr>
          <p:nvPr/>
        </p:nvSpPr>
        <p:spPr bwMode="auto">
          <a:xfrm>
            <a:off x="827852" y="1706101"/>
            <a:ext cx="7511143" cy="717889"/>
          </a:xfrm>
          <a:prstGeom prst="rect">
            <a:avLst/>
          </a:prstGeom>
          <a:noFill/>
          <a:ln w="9525">
            <a:noFill/>
            <a:miter lim="800000"/>
          </a:ln>
        </p:spPr>
        <p:txBody>
          <a:bodyPr>
            <a:spAutoFit/>
          </a:bodyPr>
          <a:lstStyle/>
          <a:p>
            <a:pPr indent="452755">
              <a:lnSpc>
                <a:spcPct val="150000"/>
              </a:lnSpc>
              <a:defRPr/>
            </a:pPr>
            <a:r>
              <a:rPr lang="en-SG" altLang="zh-CN" sz="1355" dirty="0">
                <a:latin typeface="Times New Roman" panose="02020603050405020304" pitchFamily="18" charset="0"/>
                <a:cs typeface="Times New Roman" panose="02020603050405020304" pitchFamily="18" charset="0"/>
              </a:rPr>
              <a:t>COLD STORAGE</a:t>
            </a:r>
            <a:endParaRPr lang="en-SG" altLang="zh-CN" sz="1355" dirty="0">
              <a:latin typeface="Times New Roman" panose="02020603050405020304" pitchFamily="18" charset="0"/>
              <a:cs typeface="Times New Roman" panose="02020603050405020304" pitchFamily="18" charset="0"/>
            </a:endParaRPr>
          </a:p>
          <a:p>
            <a:pPr lvl="1" indent="452755">
              <a:lnSpc>
                <a:spcPct val="150000"/>
              </a:lnSpc>
              <a:defRPr/>
            </a:pPr>
            <a:r>
              <a:rPr lang="en-SG" altLang="zh-CN" sz="1355" dirty="0">
                <a:solidFill>
                  <a:schemeClr val="bg2">
                    <a:lumMod val="25000"/>
                  </a:schemeClr>
                </a:solidFill>
                <a:latin typeface="Times New Roman" panose="02020603050405020304" pitchFamily="18" charset="0"/>
                <a:cs typeface="Times New Roman" panose="02020603050405020304" pitchFamily="18" charset="0"/>
              </a:rPr>
              <a:t>Cold storage is designed as a bulk load fast archive.</a:t>
            </a:r>
            <a:endParaRPr lang="en-SG" altLang="zh-CN" sz="1355"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1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2741" y="988449"/>
            <a:ext cx="1696021" cy="582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179" y="2643273"/>
            <a:ext cx="1483683" cy="336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03" y="2512450"/>
            <a:ext cx="4201079" cy="116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0"/>
          <p:cNvSpPr txBox="1">
            <a:spLocks noChangeArrowheads="1"/>
          </p:cNvSpPr>
          <p:nvPr/>
        </p:nvSpPr>
        <p:spPr bwMode="auto">
          <a:xfrm>
            <a:off x="471715" y="3903402"/>
            <a:ext cx="4557658" cy="108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ea typeface="微软雅黑" panose="020B0503020204020204" charset="-122"/>
              </a:defRPr>
            </a:lvl1pPr>
            <a:lvl2pPr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1695">
                <a:latin typeface="Times New Roman" panose="02020603050405020304" pitchFamily="18" charset="0"/>
                <a:cs typeface="Times New Roman" panose="02020603050405020304" pitchFamily="18" charset="0"/>
              </a:rPr>
              <a:t>Shingled Magnetic Recording (SMR) hard disk</a:t>
            </a:r>
            <a:endParaRPr lang="en-US" altLang="zh-CN" sz="1695">
              <a:latin typeface="Times New Roman" panose="02020603050405020304" pitchFamily="18" charset="0"/>
              <a:cs typeface="Times New Roman" panose="02020603050405020304" pitchFamily="18" charset="0"/>
            </a:endParaRPr>
          </a:p>
          <a:p>
            <a:pPr eaLnBrk="1" hangingPunct="1"/>
            <a:r>
              <a:rPr lang="en-US" altLang="zh-CN" sz="1695">
                <a:latin typeface="Times New Roman" panose="02020603050405020304" pitchFamily="18" charset="0"/>
                <a:cs typeface="Times New Roman" panose="02020603050405020304" pitchFamily="18" charset="0"/>
              </a:rPr>
              <a:t>drives are used in the cold storage system:</a:t>
            </a:r>
            <a:endParaRPr lang="en-US" altLang="zh-CN" sz="1695">
              <a:latin typeface="Times New Roman" panose="02020603050405020304" pitchFamily="18" charset="0"/>
              <a:cs typeface="Times New Roman" panose="02020603050405020304" pitchFamily="18" charset="0"/>
            </a:endParaRPr>
          </a:p>
          <a:p>
            <a:pPr lvl="1" eaLnBrk="1" hangingPunct="1"/>
            <a:r>
              <a:rPr lang="en-US" altLang="zh-CN" sz="1525">
                <a:latin typeface="Times New Roman" panose="02020603050405020304" pitchFamily="18" charset="0"/>
                <a:cs typeface="Times New Roman" panose="02020603050405020304" pitchFamily="18" charset="0"/>
              </a:rPr>
              <a:t>• Interface: SATA, 3G</a:t>
            </a:r>
            <a:endParaRPr lang="en-US" altLang="zh-CN" sz="1525">
              <a:latin typeface="Times New Roman" panose="02020603050405020304" pitchFamily="18" charset="0"/>
              <a:cs typeface="Times New Roman" panose="02020603050405020304" pitchFamily="18" charset="0"/>
            </a:endParaRPr>
          </a:p>
          <a:p>
            <a:pPr lvl="1" eaLnBrk="1" hangingPunct="1"/>
            <a:r>
              <a:rPr lang="en-US" altLang="zh-CN" sz="1525">
                <a:latin typeface="Times New Roman" panose="02020603050405020304" pitchFamily="18" charset="0"/>
                <a:cs typeface="Times New Roman" panose="02020603050405020304" pitchFamily="18" charset="0"/>
              </a:rPr>
              <a:t>• Capacity: 4TB</a:t>
            </a:r>
            <a:endParaRPr lang="zh-CN" altLang="en-US" sz="1525">
              <a:latin typeface="Times New Roman" panose="02020603050405020304" pitchFamily="18" charset="0"/>
              <a:cs typeface="Times New Roman" panose="02020603050405020304" pitchFamily="18" charset="0"/>
            </a:endParaRPr>
          </a:p>
        </p:txBody>
      </p:sp>
      <p:pic>
        <p:nvPicPr>
          <p:cNvPr id="20" name="Picture 10" descr="https://encrypted-tbn2.gstatic.com/images?q=tbn:ANd9GcRsAxVXf4FtxcuVyH7lH2GnEseiFsJufjdGWywEHpLda1B9d0PJ8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482" y="4594175"/>
            <a:ext cx="2362603" cy="1386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descr="http://opennvm.github.io/images/linu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1769" y="375528"/>
            <a:ext cx="1103509" cy="1075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更高的集成度</a:t>
            </a:r>
            <a:endParaRPr lang="zh-CN" altLang="en-US" dirty="0"/>
          </a:p>
        </p:txBody>
      </p:sp>
      <p:sp>
        <p:nvSpPr>
          <p:cNvPr id="8" name="矩形 3"/>
          <p:cNvSpPr>
            <a:spLocks noChangeArrowheads="1"/>
          </p:cNvSpPr>
          <p:nvPr/>
        </p:nvSpPr>
        <p:spPr bwMode="auto">
          <a:xfrm rot="10800000" flipV="1">
            <a:off x="788879" y="1718197"/>
            <a:ext cx="7566243" cy="55100"/>
          </a:xfrm>
          <a:prstGeom prst="rect">
            <a:avLst/>
          </a:prstGeom>
          <a:gradFill rotWithShape="0">
            <a:gsLst>
              <a:gs pos="0">
                <a:srgbClr val="003C78"/>
              </a:gs>
              <a:gs pos="50000">
                <a:srgbClr val="0078F0">
                  <a:alpha val="50000"/>
                </a:srgbClr>
              </a:gs>
              <a:gs pos="100000">
                <a:srgbClr val="141D0C">
                  <a:alpha val="0"/>
                </a:srgbClr>
              </a:gs>
            </a:gsLst>
            <a:lin ang="90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algn="ctr" eaLnBrk="1" hangingPunct="1"/>
            <a:endParaRPr lang="zh-CN" altLang="zh-CN" sz="1525"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Rectangle 96"/>
          <p:cNvSpPr>
            <a:spLocks noChangeArrowheads="1"/>
          </p:cNvSpPr>
          <p:nvPr/>
        </p:nvSpPr>
        <p:spPr bwMode="auto">
          <a:xfrm>
            <a:off x="955525" y="1317710"/>
            <a:ext cx="7392878" cy="405047"/>
          </a:xfrm>
          <a:prstGeom prst="rect">
            <a:avLst/>
          </a:prstGeom>
          <a:noFill/>
          <a:ln>
            <a:noFill/>
          </a:ln>
          <a:effectLst>
            <a:prstShdw prst="shdw13" dist="53882" dir="13500000">
              <a:srgbClr val="30461C">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ea typeface="微软雅黑" panose="020B0503020204020204" charset="-122"/>
              </a:defRPr>
            </a:lvl1pPr>
            <a:lvl2pPr marL="742950" indent="-285750" eaLnBrk="0" hangingPunct="0">
              <a:defRPr b="1">
                <a:solidFill>
                  <a:schemeClr val="tx1"/>
                </a:solidFill>
                <a:latin typeface="Arial" panose="020B0604020202020204" pitchFamily="34" charset="0"/>
                <a:ea typeface="微软雅黑" panose="020B0503020204020204" charset="-122"/>
              </a:defRPr>
            </a:lvl2pPr>
            <a:lvl3pPr marL="1143000" indent="-228600" eaLnBrk="0" hangingPunct="0">
              <a:defRPr b="1">
                <a:solidFill>
                  <a:schemeClr val="tx1"/>
                </a:solidFill>
                <a:latin typeface="Arial" panose="020B0604020202020204" pitchFamily="34" charset="0"/>
                <a:ea typeface="微软雅黑" panose="020B0503020204020204" charset="-122"/>
              </a:defRPr>
            </a:lvl3pPr>
            <a:lvl4pPr marL="1600200" indent="-228600" eaLnBrk="0" hangingPunct="0">
              <a:defRPr b="1">
                <a:solidFill>
                  <a:schemeClr val="tx1"/>
                </a:solidFill>
                <a:latin typeface="Arial" panose="020B0604020202020204" pitchFamily="34" charset="0"/>
                <a:ea typeface="微软雅黑" panose="020B0503020204020204" charset="-122"/>
              </a:defRPr>
            </a:lvl4pPr>
            <a:lvl5pPr marL="2057400" indent="-228600" eaLnBrk="0" hangingPunct="0">
              <a:defRPr b="1">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微软雅黑" panose="020B0503020204020204" charset="-122"/>
              </a:defRPr>
            </a:lvl9pPr>
          </a:lstStyle>
          <a:p>
            <a:pPr eaLnBrk="1" hangingPunct="1"/>
            <a:r>
              <a:rPr lang="en-US" altLang="zh-CN" sz="2030" dirty="0">
                <a:latin typeface="Times New Roman" panose="02020603050405020304" pitchFamily="18" charset="0"/>
                <a:cs typeface="Times New Roman" panose="02020603050405020304" pitchFamily="18" charset="0"/>
              </a:rPr>
              <a:t>Example: Storage</a:t>
            </a:r>
            <a:endParaRPr lang="zh-CN" altLang="zh-CN" sz="203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708484"/>
            <a:ext cx="9144000" cy="5149516"/>
          </a:xfrm>
          <a:prstGeom prst="rect">
            <a:avLst/>
          </a:prstGeom>
        </p:spPr>
      </p:pic>
      <p:sp>
        <p:nvSpPr>
          <p:cNvPr id="5" name="矩形 4"/>
          <p:cNvSpPr/>
          <p:nvPr/>
        </p:nvSpPr>
        <p:spPr>
          <a:xfrm>
            <a:off x="3590488" y="3498272"/>
            <a:ext cx="5553512" cy="923330"/>
          </a:xfrm>
          <a:prstGeom prst="rect">
            <a:avLst/>
          </a:prstGeom>
          <a:solidFill>
            <a:srgbClr val="FFFFFF">
              <a:alpha val="69804"/>
            </a:srgbClr>
          </a:solidFill>
        </p:spPr>
        <p:txBody>
          <a:bodyPr wrap="squar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Intel</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宣称，新的</a:t>
            </a:r>
            <a:r>
              <a:rPr lang="en-US" altLang="zh-CN" dirty="0">
                <a:latin typeface="Times New Roman" panose="02020603050405020304" pitchFamily="18" charset="0"/>
                <a:ea typeface="黑体" panose="02010609060101010101" pitchFamily="49" charset="-122"/>
                <a:cs typeface="Times New Roman" panose="02020603050405020304" pitchFamily="18" charset="0"/>
              </a:rPr>
              <a:t>SSD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将使用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Intel 3D</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闪存，可为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服务器轻松提供最多</a:t>
            </a:r>
            <a:r>
              <a:rPr lang="en-US" altLang="zh-CN" dirty="0">
                <a:latin typeface="Times New Roman" panose="02020603050405020304" pitchFamily="18" charset="0"/>
                <a:ea typeface="黑体" panose="02010609060101010101" pitchFamily="49" charset="-122"/>
                <a:cs typeface="Times New Roman" panose="02020603050405020304" pitchFamily="18" charset="0"/>
              </a:rPr>
              <a:t>1PB(1000TB)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的固态存储空间，足够保存</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万部高清电影，能让一个人连续看上大约</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更多问题</a:t>
            </a:r>
            <a:endParaRPr lang="zh-CN" altLang="en-US" dirty="0"/>
          </a:p>
        </p:txBody>
      </p:sp>
      <p:sp>
        <p:nvSpPr>
          <p:cNvPr id="6" name="Rectangle 3"/>
          <p:cNvSpPr txBox="1">
            <a:spLocks noChangeArrowheads="1"/>
          </p:cNvSpPr>
          <p:nvPr/>
        </p:nvSpPr>
        <p:spPr>
          <a:xfrm>
            <a:off x="457200" y="1602260"/>
            <a:ext cx="8229600" cy="5059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ea typeface="宋体" panose="02010600030101010101" pitchFamily="2" charset="-122"/>
              </a:rPr>
              <a:t>Typical first year for a new cluster (Jeff Dean, Google):</a:t>
            </a:r>
            <a:endParaRPr lang="en-US" altLang="zh-CN" sz="1800" dirty="0">
              <a:ea typeface="宋体" panose="02010600030101010101" pitchFamily="2" charset="-122"/>
            </a:endParaRPr>
          </a:p>
          <a:p>
            <a:pPr marL="339725" lvl="1" indent="-225425">
              <a:spcBef>
                <a:spcPct val="75000"/>
              </a:spcBef>
            </a:pPr>
            <a:r>
              <a:rPr lang="en-US" altLang="zh-CN" sz="1600" dirty="0">
                <a:ea typeface="宋体" panose="02010600030101010101" pitchFamily="2" charset="-122"/>
              </a:rPr>
              <a:t>~0.5 </a:t>
            </a:r>
            <a:r>
              <a:rPr lang="en-US" altLang="zh-CN" sz="1600" dirty="0">
                <a:solidFill>
                  <a:schemeClr val="folHlink"/>
                </a:solidFill>
                <a:ea typeface="宋体" panose="02010600030101010101" pitchFamily="2" charset="-122"/>
              </a:rPr>
              <a:t>overheating</a:t>
            </a:r>
            <a:r>
              <a:rPr lang="en-US" altLang="zh-CN" sz="1600" dirty="0">
                <a:ea typeface="宋体" panose="02010600030101010101" pitchFamily="2" charset="-122"/>
              </a:rPr>
              <a:t> (power down most machines in &lt;5 mins, ~1-2 days to recover)</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PDU failure</a:t>
            </a:r>
            <a:r>
              <a:rPr lang="en-US" altLang="zh-CN" sz="1600" dirty="0">
                <a:ea typeface="宋体" panose="02010600030101010101" pitchFamily="2" charset="-122"/>
              </a:rPr>
              <a:t> (~500-1000 machines suddenly disappear, ~6 hours to come back)</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rack-move</a:t>
            </a:r>
            <a:r>
              <a:rPr lang="en-US" altLang="zh-CN" sz="1600" dirty="0">
                <a:ea typeface="宋体" panose="02010600030101010101" pitchFamily="2" charset="-122"/>
              </a:rPr>
              <a:t> (plenty of warning, ~500-1000 machines powered down, ~6 hours)</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~1 </a:t>
            </a:r>
            <a:r>
              <a:rPr lang="en-US" altLang="zh-CN" sz="1600" dirty="0">
                <a:solidFill>
                  <a:schemeClr val="folHlink"/>
                </a:solidFill>
                <a:ea typeface="宋体" panose="02010600030101010101" pitchFamily="2" charset="-122"/>
              </a:rPr>
              <a:t>network rewiring</a:t>
            </a:r>
            <a:r>
              <a:rPr lang="en-US" altLang="zh-CN" sz="1600" dirty="0">
                <a:ea typeface="宋体" panose="02010600030101010101" pitchFamily="2" charset="-122"/>
              </a:rPr>
              <a:t> (rolling ~5% of machines down over 2-day span)</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~20 </a:t>
            </a:r>
            <a:r>
              <a:rPr lang="en-US" altLang="zh-CN" sz="1600" dirty="0">
                <a:solidFill>
                  <a:schemeClr val="folHlink"/>
                </a:solidFill>
                <a:ea typeface="宋体" panose="02010600030101010101" pitchFamily="2" charset="-122"/>
              </a:rPr>
              <a:t>rack failures</a:t>
            </a:r>
            <a:r>
              <a:rPr lang="en-US" altLang="zh-CN" sz="1600" dirty="0">
                <a:ea typeface="宋体" panose="02010600030101010101" pitchFamily="2" charset="-122"/>
              </a:rPr>
              <a:t> (40-80 machines instantly disappear, 1-6 hours to get back)</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~5 </a:t>
            </a:r>
            <a:r>
              <a:rPr lang="en-US" altLang="zh-CN" sz="1600" dirty="0">
                <a:solidFill>
                  <a:schemeClr val="folHlink"/>
                </a:solidFill>
                <a:ea typeface="宋体" panose="02010600030101010101" pitchFamily="2" charset="-122"/>
              </a:rPr>
              <a:t>racks go wonky</a:t>
            </a:r>
            <a:r>
              <a:rPr lang="en-US" altLang="zh-CN" sz="1600" dirty="0">
                <a:ea typeface="宋体" panose="02010600030101010101" pitchFamily="2" charset="-122"/>
              </a:rPr>
              <a:t> (40-80 machines see 50% packet loss)</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~8 </a:t>
            </a:r>
            <a:r>
              <a:rPr lang="en-US" altLang="zh-CN" sz="1600" dirty="0">
                <a:solidFill>
                  <a:schemeClr val="folHlink"/>
                </a:solidFill>
                <a:ea typeface="宋体" panose="02010600030101010101" pitchFamily="2" charset="-122"/>
              </a:rPr>
              <a:t>network maintenances</a:t>
            </a:r>
            <a:r>
              <a:rPr lang="en-US" altLang="zh-CN" sz="1600" dirty="0">
                <a:ea typeface="宋体" panose="02010600030101010101" pitchFamily="2" charset="-122"/>
              </a:rPr>
              <a:t> (4 might cause ~30-minute random connectivity losses)</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~12 </a:t>
            </a:r>
            <a:r>
              <a:rPr lang="en-US" altLang="zh-CN" sz="1600" dirty="0">
                <a:solidFill>
                  <a:schemeClr val="folHlink"/>
                </a:solidFill>
                <a:ea typeface="宋体" panose="02010600030101010101" pitchFamily="2" charset="-122"/>
              </a:rPr>
              <a:t>router reloads</a:t>
            </a:r>
            <a:r>
              <a:rPr lang="en-US" altLang="zh-CN" sz="1600" dirty="0">
                <a:ea typeface="宋体" panose="02010600030101010101" pitchFamily="2" charset="-122"/>
              </a:rPr>
              <a:t> (takes out DNS and external </a:t>
            </a:r>
            <a:r>
              <a:rPr lang="en-US" altLang="zh-CN" sz="1600" dirty="0" err="1">
                <a:ea typeface="宋体" panose="02010600030101010101" pitchFamily="2" charset="-122"/>
              </a:rPr>
              <a:t>vips</a:t>
            </a:r>
            <a:r>
              <a:rPr lang="en-US" altLang="zh-CN" sz="1600" dirty="0">
                <a:ea typeface="宋体" panose="02010600030101010101" pitchFamily="2" charset="-122"/>
              </a:rPr>
              <a:t> for a couple minutes)</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~3 </a:t>
            </a:r>
            <a:r>
              <a:rPr lang="en-US" altLang="zh-CN" sz="1600" dirty="0">
                <a:solidFill>
                  <a:schemeClr val="folHlink"/>
                </a:solidFill>
                <a:ea typeface="宋体" panose="02010600030101010101" pitchFamily="2" charset="-122"/>
              </a:rPr>
              <a:t>router failures</a:t>
            </a:r>
            <a:r>
              <a:rPr lang="en-US" altLang="zh-CN" sz="1600" dirty="0">
                <a:ea typeface="宋体" panose="02010600030101010101" pitchFamily="2" charset="-122"/>
              </a:rPr>
              <a:t> (have to immediately pull traffic for an hour)</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~dozens of minor </a:t>
            </a:r>
            <a:r>
              <a:rPr lang="en-US" altLang="zh-CN" sz="1600" dirty="0">
                <a:solidFill>
                  <a:schemeClr val="folHlink"/>
                </a:solidFill>
                <a:ea typeface="宋体" panose="02010600030101010101" pitchFamily="2" charset="-122"/>
              </a:rPr>
              <a:t>30-second blips</a:t>
            </a:r>
            <a:r>
              <a:rPr lang="en-US" altLang="zh-CN" sz="1600" dirty="0">
                <a:ea typeface="宋体" panose="02010600030101010101" pitchFamily="2" charset="-122"/>
              </a:rPr>
              <a:t> for DNS</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~1000 </a:t>
            </a:r>
            <a:r>
              <a:rPr lang="en-US" altLang="zh-CN" sz="1600" dirty="0">
                <a:solidFill>
                  <a:schemeClr val="folHlink"/>
                </a:solidFill>
                <a:ea typeface="宋体" panose="02010600030101010101" pitchFamily="2" charset="-122"/>
              </a:rPr>
              <a:t>individual machine failures</a:t>
            </a:r>
            <a:endParaRPr lang="en-US" altLang="zh-CN" sz="1600" dirty="0">
              <a:solidFill>
                <a:schemeClr val="folHlink"/>
              </a:solidFill>
              <a:ea typeface="宋体" panose="02010600030101010101" pitchFamily="2" charset="-122"/>
            </a:endParaRPr>
          </a:p>
          <a:p>
            <a:pPr marL="339725" lvl="1" indent="-225425"/>
            <a:r>
              <a:rPr lang="en-US" altLang="zh-CN" sz="1600" dirty="0">
                <a:ea typeface="宋体" panose="02010600030101010101" pitchFamily="2" charset="-122"/>
              </a:rPr>
              <a:t>~thousands of </a:t>
            </a:r>
            <a:r>
              <a:rPr lang="en-US" altLang="zh-CN" sz="1600" dirty="0">
                <a:solidFill>
                  <a:schemeClr val="folHlink"/>
                </a:solidFill>
                <a:ea typeface="宋体" panose="02010600030101010101" pitchFamily="2" charset="-122"/>
              </a:rPr>
              <a:t>hard drive failures</a:t>
            </a:r>
            <a:endParaRPr lang="en-US" altLang="zh-CN" sz="1600" dirty="0">
              <a:solidFill>
                <a:schemeClr val="folHlink"/>
              </a:solidFill>
              <a:ea typeface="宋体" panose="02010600030101010101" pitchFamily="2" charset="-122"/>
            </a:endParaRPr>
          </a:p>
          <a:p>
            <a:pPr marL="339725" lvl="1" indent="-225425"/>
            <a:r>
              <a:rPr lang="en-US" altLang="zh-CN" sz="1600" dirty="0">
                <a:solidFill>
                  <a:schemeClr val="folHlink"/>
                </a:solidFill>
                <a:ea typeface="宋体" panose="02010600030101010101" pitchFamily="2" charset="-122"/>
              </a:rPr>
              <a:t>Slow disks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bad memory</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misconfigured machines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flaky machines</a:t>
            </a:r>
            <a:r>
              <a:rPr lang="en-US" altLang="zh-CN" sz="1600" dirty="0">
                <a:ea typeface="宋体" panose="02010600030101010101" pitchFamily="2" charset="-122"/>
              </a:rPr>
              <a:t>, etc.</a:t>
            </a:r>
            <a:endParaRPr lang="en-US" altLang="zh-CN" sz="1600" dirty="0">
              <a:ea typeface="宋体" panose="02010600030101010101" pitchFamily="2" charset="-122"/>
            </a:endParaRPr>
          </a:p>
          <a:p>
            <a:pPr marL="339725" lvl="1" indent="-225425"/>
            <a:r>
              <a:rPr lang="en-US" altLang="zh-CN" sz="1600" dirty="0">
                <a:ea typeface="宋体" panose="02010600030101010101" pitchFamily="2" charset="-122"/>
              </a:rPr>
              <a:t>Long distance links: </a:t>
            </a:r>
            <a:r>
              <a:rPr lang="en-US" altLang="zh-CN" sz="1600" dirty="0">
                <a:solidFill>
                  <a:schemeClr val="folHlink"/>
                </a:solidFill>
                <a:ea typeface="宋体" panose="02010600030101010101" pitchFamily="2" charset="-122"/>
              </a:rPr>
              <a:t>wild dogs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sharks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dead horses</a:t>
            </a:r>
            <a:r>
              <a:rPr lang="en-US" altLang="zh-CN" sz="1600" dirty="0">
                <a:ea typeface="宋体" panose="02010600030101010101" pitchFamily="2" charset="-122"/>
              </a:rPr>
              <a:t>, </a:t>
            </a:r>
            <a:r>
              <a:rPr lang="en-US" altLang="zh-CN" sz="1600" dirty="0">
                <a:solidFill>
                  <a:schemeClr val="folHlink"/>
                </a:solidFill>
                <a:ea typeface="宋体" panose="02010600030101010101" pitchFamily="2" charset="-122"/>
              </a:rPr>
              <a:t>drunken hunters</a:t>
            </a:r>
            <a:r>
              <a:rPr lang="en-US" altLang="zh-CN" sz="1600" dirty="0">
                <a:ea typeface="宋体" panose="02010600030101010101" pitchFamily="2" charset="-122"/>
              </a:rPr>
              <a:t>, etc.</a:t>
            </a:r>
            <a:endParaRPr lang="en-US" altLang="zh-CN" sz="1600" dirty="0">
              <a:ea typeface="宋体" panose="02010600030101010101" pitchFamily="2" charset="-122"/>
            </a:endParaRPr>
          </a:p>
        </p:txBody>
      </p:sp>
      <p:sp>
        <p:nvSpPr>
          <p:cNvPr id="7" name="文本框 6"/>
          <p:cNvSpPr txBox="1"/>
          <p:nvPr/>
        </p:nvSpPr>
        <p:spPr>
          <a:xfrm>
            <a:off x="3600000" y="6300000"/>
            <a:ext cx="5400000" cy="360000"/>
          </a:xfrm>
          <a:prstGeom prst="rect">
            <a:avLst/>
          </a:prstGeom>
          <a:noFill/>
        </p:spPr>
        <p:txBody>
          <a:bodyPr wrap="square" rtlCol="0">
            <a:noAutofit/>
          </a:bodyPr>
          <a:lstStyle/>
          <a:p>
            <a:r>
              <a:rPr lang="en-US" altLang="zh-CN" sz="1600" dirty="0">
                <a:latin typeface="Times New Roman" panose="02020603050405020304" pitchFamily="18" charset="0"/>
                <a:cs typeface="Times New Roman" panose="02020603050405020304" pitchFamily="18" charset="0"/>
              </a:rPr>
              <a:t>http://research.google.com/people/jeff/stanford-295-talk.pdf</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概念讨论：数据中心与超算</a:t>
            </a:r>
            <a:endParaRPr lang="zh-CN" altLang="en-US"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8410"/>
          <a:stretch>
            <a:fillRect/>
          </a:stretch>
        </p:blipFill>
        <p:spPr>
          <a:xfrm>
            <a:off x="4320000" y="3600000"/>
            <a:ext cx="4700632" cy="288000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00" y="3600000"/>
            <a:ext cx="4080000" cy="2880000"/>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000" y="2880000"/>
            <a:ext cx="5405274" cy="3600000"/>
          </a:xfrm>
          <a:prstGeom prst="rect">
            <a:avLst/>
          </a:prstGeom>
        </p:spPr>
      </p:pic>
      <p:sp>
        <p:nvSpPr>
          <p:cNvPr id="3" name="内容占位符 2"/>
          <p:cNvSpPr>
            <a:spLocks noGrp="1"/>
          </p:cNvSpPr>
          <p:nvPr>
            <p:ph idx="1"/>
          </p:nvPr>
        </p:nvSpPr>
        <p:spPr/>
        <p:txBody>
          <a:bodyPr/>
          <a:lstStyle/>
          <a:p>
            <a:r>
              <a:rPr lang="zh-CN" altLang="en-US" dirty="0"/>
              <a:t>将大量资源组合起来</a:t>
            </a:r>
            <a:endParaRPr lang="en-US" altLang="zh-CN" dirty="0"/>
          </a:p>
          <a:p>
            <a:r>
              <a:rPr lang="zh-CN" altLang="en-US" dirty="0"/>
              <a:t>超算“集中力量办大事”</a:t>
            </a:r>
            <a:endParaRPr lang="en-US" altLang="zh-CN" dirty="0"/>
          </a:p>
          <a:p>
            <a:r>
              <a:rPr lang="zh-CN" altLang="en-US" dirty="0"/>
              <a:t>数据中心“人民群众无小事”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par>
                          <p:cTn id="26" fill="hold">
                            <p:stCondLst>
                              <p:cond delay="0"/>
                            </p:stCondLst>
                            <p:childTnLst>
                              <p:par>
                                <p:cTn id="27" presetID="10"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阅读讨论</a:t>
            </a:r>
            <a:endParaRPr lang="zh-CN" altLang="en-US" dirty="0"/>
          </a:p>
        </p:txBody>
      </p:sp>
      <p:sp>
        <p:nvSpPr>
          <p:cNvPr id="3" name="内容占位符 2"/>
          <p:cNvSpPr>
            <a:spLocks noGrp="1"/>
          </p:cNvSpPr>
          <p:nvPr>
            <p:ph idx="1"/>
          </p:nvPr>
        </p:nvSpPr>
        <p:spPr/>
        <p:txBody>
          <a:bodyPr>
            <a:normAutofit fontScale="72500" lnSpcReduction="20000"/>
          </a:bodyPr>
          <a:lstStyle/>
          <a:p>
            <a:pPr>
              <a:lnSpc>
                <a:spcPct val="130000"/>
              </a:lnSpc>
            </a:pPr>
            <a:r>
              <a:rPr lang="zh-CN" altLang="en-US" dirty="0"/>
              <a:t>论文列表</a:t>
            </a:r>
            <a:endParaRPr lang="en-US" altLang="zh-CN" dirty="0"/>
          </a:p>
          <a:p>
            <a:pPr lvl="1">
              <a:lnSpc>
                <a:spcPct val="130000"/>
              </a:lnSpc>
            </a:pPr>
            <a:r>
              <a:rPr lang="zh-CN" altLang="en-US" dirty="0"/>
              <a:t>数据中心技术方向论文</a:t>
            </a:r>
            <a:endParaRPr lang="zh-CN" altLang="en-US" dirty="0"/>
          </a:p>
          <a:p>
            <a:pPr lvl="2">
              <a:lnSpc>
                <a:spcPct val="130000"/>
              </a:lnSpc>
            </a:pPr>
            <a:r>
              <a:rPr lang="zh-CN" altLang="en-US" dirty="0"/>
              <a:t>如：虚拟化、云存储、服务质量保障、</a:t>
            </a:r>
            <a:r>
              <a:rPr lang="zh-CN" altLang="en-US" dirty="0" smtClean="0"/>
              <a:t>可靠性</a:t>
            </a:r>
            <a:r>
              <a:rPr lang="en-US" altLang="zh-CN" dirty="0" smtClean="0"/>
              <a:t>……</a:t>
            </a:r>
            <a:endParaRPr lang="zh-CN" altLang="en-US" dirty="0"/>
          </a:p>
          <a:p>
            <a:pPr lvl="1">
              <a:lnSpc>
                <a:spcPct val="130000"/>
              </a:lnSpc>
            </a:pPr>
            <a:r>
              <a:rPr lang="zh-CN" altLang="en-US" dirty="0"/>
              <a:t>围绕一项主题综述不少于3篇近3年CCF-A/B类</a:t>
            </a:r>
            <a:endParaRPr lang="zh-CN" altLang="en-US" dirty="0"/>
          </a:p>
          <a:p>
            <a:pPr lvl="2">
              <a:lnSpc>
                <a:spcPct val="130000"/>
              </a:lnSpc>
            </a:pPr>
            <a:r>
              <a:rPr lang="zh-CN" altLang="zh-CN" dirty="0"/>
              <a:t>如：</a:t>
            </a:r>
            <a:r>
              <a:rPr lang="en-US" altLang="zh-CN" dirty="0"/>
              <a:t>ATC (</a:t>
            </a:r>
            <a:r>
              <a:rPr lang="en-US" altLang="zh-CN" dirty="0" err="1"/>
              <a:t>HotCloud</a:t>
            </a:r>
            <a:r>
              <a:rPr lang="en-US" altLang="zh-CN" dirty="0"/>
              <a:t>), LISA, ISCA, HPCA, </a:t>
            </a:r>
            <a:r>
              <a:rPr lang="en-US" altLang="zh-CN" dirty="0" err="1" smtClean="0"/>
              <a:t>SoCC</a:t>
            </a:r>
            <a:r>
              <a:rPr lang="en-US" altLang="zh-CN" dirty="0" smtClean="0"/>
              <a:t>……</a:t>
            </a:r>
            <a:endParaRPr lang="en-US" altLang="zh-CN" dirty="0"/>
          </a:p>
          <a:p>
            <a:pPr>
              <a:lnSpc>
                <a:spcPct val="130000"/>
              </a:lnSpc>
            </a:pPr>
            <a:r>
              <a:rPr lang="zh-CN" altLang="en-US" dirty="0"/>
              <a:t>阅读一般方法</a:t>
            </a:r>
            <a:endParaRPr lang="en-US" altLang="zh-CN" dirty="0"/>
          </a:p>
          <a:p>
            <a:pPr lvl="1">
              <a:lnSpc>
                <a:spcPct val="130000"/>
              </a:lnSpc>
            </a:pPr>
            <a:r>
              <a:rPr lang="zh-CN" altLang="en-US" dirty="0"/>
              <a:t>为什么？</a:t>
            </a:r>
            <a:endParaRPr lang="en-US" altLang="zh-CN" dirty="0"/>
          </a:p>
          <a:p>
            <a:pPr lvl="2">
              <a:lnSpc>
                <a:spcPct val="130000"/>
              </a:lnSpc>
            </a:pPr>
            <a:r>
              <a:rPr lang="zh-CN" altLang="en-US" dirty="0"/>
              <a:t>大背景（用在哪里）、小背景（谁也在做）、关键问题提炼</a:t>
            </a:r>
            <a:endParaRPr lang="en-US" altLang="zh-CN" dirty="0"/>
          </a:p>
          <a:p>
            <a:pPr lvl="1">
              <a:lnSpc>
                <a:spcPct val="130000"/>
              </a:lnSpc>
            </a:pPr>
            <a:r>
              <a:rPr lang="zh-CN" altLang="en-US" dirty="0"/>
              <a:t>怎么做？</a:t>
            </a:r>
            <a:endParaRPr lang="en-US" altLang="zh-CN" dirty="0"/>
          </a:p>
          <a:p>
            <a:pPr lvl="2">
              <a:lnSpc>
                <a:spcPct val="130000"/>
              </a:lnSpc>
            </a:pPr>
            <a:r>
              <a:rPr lang="zh-CN" altLang="en-US" dirty="0"/>
              <a:t>新理论、新方法</a:t>
            </a:r>
            <a:endParaRPr lang="en-US" altLang="zh-CN" dirty="0"/>
          </a:p>
          <a:p>
            <a:pPr lvl="1">
              <a:lnSpc>
                <a:spcPct val="130000"/>
              </a:lnSpc>
            </a:pPr>
            <a:r>
              <a:rPr lang="zh-CN" altLang="en-US" dirty="0"/>
              <a:t>何以证明？</a:t>
            </a:r>
            <a:endParaRPr lang="en-US" altLang="zh-CN" dirty="0"/>
          </a:p>
          <a:p>
            <a:pPr lvl="2">
              <a:lnSpc>
                <a:spcPct val="130000"/>
              </a:lnSpc>
            </a:pPr>
            <a:r>
              <a:rPr lang="zh-CN" altLang="en-US" dirty="0"/>
              <a:t>实验数据、与引文成果</a:t>
            </a:r>
            <a:r>
              <a:rPr lang="zh-CN" altLang="en-US" dirty="0" smtClean="0"/>
              <a:t>比较</a:t>
            </a:r>
            <a:endParaRPr lang="en-US" altLang="zh-CN" dirty="0"/>
          </a:p>
        </p:txBody>
      </p:sp>
      <p:sp>
        <p:nvSpPr>
          <p:cNvPr id="4" name="文本框 3"/>
          <p:cNvSpPr txBox="1"/>
          <p:nvPr/>
        </p:nvSpPr>
        <p:spPr>
          <a:xfrm>
            <a:off x="2545949" y="4331724"/>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好多地方都有用，影响大！</a:t>
            </a:r>
            <a:endParaRPr lang="zh-CN" altLang="en-US" sz="1200" dirty="0">
              <a:solidFill>
                <a:srgbClr val="FF0000"/>
              </a:solidFill>
              <a:latin typeface="黑体" panose="02010609060101010101" pitchFamily="49" charset="-122"/>
              <a:ea typeface="黑体" panose="02010609060101010101" pitchFamily="49" charset="-122"/>
            </a:endParaRPr>
          </a:p>
        </p:txBody>
      </p:sp>
      <p:sp>
        <p:nvSpPr>
          <p:cNvPr id="5" name="文本框 4"/>
          <p:cNvSpPr txBox="1"/>
          <p:nvPr/>
        </p:nvSpPr>
        <p:spPr>
          <a:xfrm>
            <a:off x="4463248" y="4331724"/>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牛人牛校均参与，关注广！</a:t>
            </a:r>
            <a:endParaRPr lang="zh-CN" altLang="en-US" sz="1200" dirty="0">
              <a:solidFill>
                <a:srgbClr val="FF0000"/>
              </a:solidFill>
              <a:latin typeface="黑体" panose="02010609060101010101" pitchFamily="49" charset="-122"/>
              <a:ea typeface="黑体" panose="02010609060101010101" pitchFamily="49" charset="-122"/>
            </a:endParaRPr>
          </a:p>
        </p:txBody>
      </p:sp>
      <p:sp>
        <p:nvSpPr>
          <p:cNvPr id="6" name="文本框 5"/>
          <p:cNvSpPr txBox="1"/>
          <p:nvPr/>
        </p:nvSpPr>
        <p:spPr>
          <a:xfrm>
            <a:off x="6912600" y="4331724"/>
            <a:ext cx="936000" cy="360000"/>
          </a:xfrm>
          <a:prstGeom prst="rect">
            <a:avLst/>
          </a:prstGeom>
          <a:solidFill>
            <a:schemeClr val="bg1"/>
          </a:solidFill>
        </p:spPr>
        <p:txBody>
          <a:bodyPr wrap="square" lIns="0" tIns="0" rIns="0" bIns="0" rtlCol="0" anchor="ctr">
            <a:noAutofit/>
          </a:bodyPr>
          <a:lstStyle/>
          <a:p>
            <a:r>
              <a:rPr lang="zh-CN" altLang="en-US" sz="1200" dirty="0">
                <a:solidFill>
                  <a:srgbClr val="FF0000"/>
                </a:solidFill>
                <a:latin typeface="黑体" panose="02010609060101010101" pitchFamily="49" charset="-122"/>
                <a:ea typeface="黑体" panose="02010609060101010101" pitchFamily="49" charset="-122"/>
              </a:rPr>
              <a:t>发现有坑没填平，能够着！</a:t>
            </a:r>
            <a:endParaRPr lang="zh-CN" altLang="en-US" sz="1200" dirty="0">
              <a:solidFill>
                <a:srgbClr val="FF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阅读讨论</a:t>
            </a:r>
            <a:endParaRPr lang="zh-CN" altLang="en-US" dirty="0"/>
          </a:p>
        </p:txBody>
      </p:sp>
      <p:sp>
        <p:nvSpPr>
          <p:cNvPr id="3" name="内容占位符 2"/>
          <p:cNvSpPr>
            <a:spLocks noGrp="1"/>
          </p:cNvSpPr>
          <p:nvPr>
            <p:ph idx="1"/>
          </p:nvPr>
        </p:nvSpPr>
        <p:spPr/>
        <p:txBody>
          <a:bodyPr>
            <a:normAutofit fontScale="95000"/>
          </a:bodyPr>
          <a:lstStyle/>
          <a:p>
            <a:pPr>
              <a:lnSpc>
                <a:spcPct val="120000"/>
              </a:lnSpc>
            </a:pPr>
            <a:r>
              <a:rPr lang="zh-CN" altLang="en-US" dirty="0" smtClean="0"/>
              <a:t>参考</a:t>
            </a:r>
            <a:endParaRPr lang="en-US" altLang="zh-CN" dirty="0"/>
          </a:p>
          <a:p>
            <a:pPr lvl="1">
              <a:lnSpc>
                <a:spcPct val="120000"/>
              </a:lnSpc>
            </a:pPr>
            <a:r>
              <a:rPr lang="en-US" altLang="zh-CN" dirty="0" err="1"/>
              <a:t>如何读懂一篇学术论文</a:t>
            </a:r>
            <a:r>
              <a:rPr lang="en-US" altLang="zh-CN" dirty="0" smtClean="0"/>
              <a:t>？</a:t>
            </a:r>
            <a:endParaRPr lang="en-US" altLang="zh-CN" sz="1500" dirty="0"/>
          </a:p>
          <a:p>
            <a:pPr lvl="2">
              <a:lnSpc>
                <a:spcPct val="120000"/>
              </a:lnSpc>
            </a:pPr>
            <a:r>
              <a:rPr lang="en-US" altLang="zh-CN" dirty="0"/>
              <a:t>http://www.guokr.com/article/438755/</a:t>
            </a:r>
            <a:endParaRPr lang="en-US" altLang="zh-CN" dirty="0" smtClean="0"/>
          </a:p>
          <a:p>
            <a:pPr lvl="1">
              <a:lnSpc>
                <a:spcPct val="120000"/>
              </a:lnSpc>
            </a:pPr>
            <a:r>
              <a:rPr lang="en-US" altLang="zh-CN" dirty="0" err="1" smtClean="0"/>
              <a:t>如何有针对地高效地阅读一篇学术论文</a:t>
            </a:r>
            <a:r>
              <a:rPr lang="en-US" altLang="zh-CN" dirty="0" smtClean="0"/>
              <a:t>？</a:t>
            </a:r>
            <a:endParaRPr lang="en-US" altLang="zh-CN" dirty="0" smtClean="0"/>
          </a:p>
          <a:p>
            <a:pPr lvl="2">
              <a:lnSpc>
                <a:spcPct val="120000"/>
              </a:lnSpc>
            </a:pPr>
            <a:r>
              <a:rPr lang="en-US" altLang="zh-CN" dirty="0"/>
              <a:t> https://</a:t>
            </a:r>
            <a:r>
              <a:rPr lang="en-US" altLang="zh-CN" dirty="0" smtClean="0"/>
              <a:t>www.zhihu.com/question/23924014/answer/26470331</a:t>
            </a:r>
            <a:r>
              <a:rPr lang="en-US" altLang="zh-CN" dirty="0" smtClean="0"/>
              <a:t> </a:t>
            </a:r>
            <a:endParaRPr lang="en-US" altLang="zh-CN"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endParaRPr lang="zh-CN" altLang="en-US" dirty="0"/>
          </a:p>
        </p:txBody>
      </p:sp>
      <p:sp>
        <p:nvSpPr>
          <p:cNvPr id="3" name="内容占位符 2"/>
          <p:cNvSpPr>
            <a:spLocks noGrp="1"/>
          </p:cNvSpPr>
          <p:nvPr>
            <p:ph idx="1"/>
          </p:nvPr>
        </p:nvSpPr>
        <p:spPr/>
        <p:txBody>
          <a:bodyPr>
            <a:normAutofit/>
          </a:bodyPr>
          <a:lstStyle/>
          <a:p>
            <a:r>
              <a:rPr lang="zh-CN" altLang="en-US" dirty="0"/>
              <a:t>大：公共实验环境</a:t>
            </a:r>
            <a:endParaRPr lang="en-US" altLang="zh-CN" dirty="0"/>
          </a:p>
          <a:p>
            <a:pPr lvl="1"/>
            <a:r>
              <a:rPr lang="zh-CN" altLang="en-US" dirty="0"/>
              <a:t>国家光电实验室</a:t>
            </a:r>
            <a:r>
              <a:rPr lang="en-US" altLang="zh-CN" dirty="0"/>
              <a:t>F310/312</a:t>
            </a:r>
            <a:r>
              <a:rPr lang="zh-CN" altLang="en-US" dirty="0"/>
              <a:t>机房</a:t>
            </a:r>
            <a:endParaRPr lang="en-US" altLang="zh-CN" dirty="0"/>
          </a:p>
          <a:p>
            <a:endParaRPr lang="en-US" altLang="zh-CN" dirty="0"/>
          </a:p>
          <a:p>
            <a:r>
              <a:rPr lang="zh-CN" altLang="en-US" dirty="0"/>
              <a:t>小：笔记本电脑</a:t>
            </a:r>
            <a:endParaRPr lang="en-US" altLang="zh-CN" dirty="0"/>
          </a:p>
          <a:p>
            <a:pPr lvl="1"/>
            <a:r>
              <a:rPr lang="en-US" altLang="zh-CN" dirty="0"/>
              <a:t>4GB+</a:t>
            </a:r>
            <a:r>
              <a:rPr lang="zh-CN" altLang="en-US" dirty="0"/>
              <a:t>内存、</a:t>
            </a:r>
            <a:r>
              <a:rPr lang="en-US" altLang="zh-CN" dirty="0"/>
              <a:t>4</a:t>
            </a:r>
            <a:r>
              <a:rPr lang="zh-CN" altLang="en-US" dirty="0"/>
              <a:t>核</a:t>
            </a:r>
            <a:r>
              <a:rPr lang="en-US" altLang="zh-CN" dirty="0"/>
              <a:t>+CPU (VT-x)</a:t>
            </a:r>
            <a:endParaRPr lang="en-US" altLang="zh-CN" dirty="0"/>
          </a:p>
          <a:p>
            <a:endParaRPr lang="zh-CN" altLang="en-US" dirty="0"/>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0000" y="4680000"/>
            <a:ext cx="2200000" cy="180000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0" y="4680000"/>
            <a:ext cx="2147971" cy="1800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0" y="360000"/>
            <a:ext cx="3600000" cy="2182500"/>
          </a:xfrm>
          <a:prstGeom prst="rect">
            <a:avLst/>
          </a:prstGeom>
          <a:ln>
            <a:noFill/>
          </a:ln>
          <a:effectLst>
            <a:softEdge rad="112500"/>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000" y="2520000"/>
            <a:ext cx="3600000" cy="2025000"/>
          </a:xfrm>
          <a:prstGeom prst="rect">
            <a:avLst/>
          </a:prstGeom>
          <a:ln>
            <a:noFill/>
          </a:ln>
          <a:effectLst>
            <a:softEdge rad="112500"/>
          </a:effectLst>
        </p:spPr>
      </p:pic>
      <p:sp>
        <p:nvSpPr>
          <p:cNvPr id="12" name="箭头: 下 11"/>
          <p:cNvSpPr/>
          <p:nvPr/>
        </p:nvSpPr>
        <p:spPr>
          <a:xfrm>
            <a:off x="7080308" y="1027907"/>
            <a:ext cx="402672" cy="482111"/>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F</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实验环境：物理机集群</a:t>
            </a:r>
            <a:endParaRPr lang="zh-CN" altLang="en-US" dirty="0"/>
          </a:p>
        </p:txBody>
      </p:sp>
      <p:sp>
        <p:nvSpPr>
          <p:cNvPr id="6" name="文本框 5"/>
          <p:cNvSpPr txBox="1"/>
          <p:nvPr/>
        </p:nvSpPr>
        <p:spPr>
          <a:xfrm>
            <a:off x="2880000" y="6300000"/>
            <a:ext cx="324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机架服务器群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F312)</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内容占位符 2"/>
          <p:cNvSpPr>
            <a:spLocks noGrp="1"/>
          </p:cNvSpPr>
          <p:nvPr>
            <p:ph idx="1"/>
          </p:nvPr>
        </p:nvSpPr>
        <p:spPr>
          <a:xfrm>
            <a:off x="5940000" y="1800000"/>
            <a:ext cx="2880000" cy="3600000"/>
          </a:xfrm>
        </p:spPr>
        <p:txBody>
          <a:bodyPr>
            <a:normAutofit/>
          </a:bodyPr>
          <a:lstStyle/>
          <a:p>
            <a:r>
              <a:rPr lang="en-US" altLang="zh-CN" sz="2000" dirty="0"/>
              <a:t>SSH</a:t>
            </a:r>
            <a:r>
              <a:rPr lang="zh-CN" altLang="en-US" sz="2000" dirty="0"/>
              <a:t>远程访问</a:t>
            </a:r>
            <a:endParaRPr lang="en-US" altLang="zh-CN" sz="2000" dirty="0"/>
          </a:p>
          <a:p>
            <a:r>
              <a:rPr lang="zh-CN" altLang="en-US" sz="2000" dirty="0"/>
              <a:t>通过</a:t>
            </a:r>
            <a:r>
              <a:rPr lang="en-US" altLang="zh-CN" sz="2000" dirty="0"/>
              <a:t>HTTP</a:t>
            </a:r>
            <a:r>
              <a:rPr lang="zh-CN" altLang="en-US" sz="2000" dirty="0"/>
              <a:t>代理</a:t>
            </a:r>
            <a:endParaRPr lang="en-US" altLang="zh-CN" sz="2000" dirty="0"/>
          </a:p>
          <a:p>
            <a:r>
              <a:rPr lang="en-US" altLang="zh-CN" sz="2000" dirty="0" smtClean="0"/>
              <a:t>Ubuntu18.04 LTS</a:t>
            </a:r>
            <a:endParaRPr lang="zh-CN" altLang="en-US" sz="20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0000" y="1800000"/>
            <a:ext cx="5400000" cy="4050000"/>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0000" y="1800000"/>
            <a:ext cx="5400000" cy="4050000"/>
          </a:xfrm>
          <a:prstGeom prst="rect">
            <a:avLst/>
          </a:prstGeom>
          <a:noFill/>
          <a:ln>
            <a:noFill/>
          </a:ln>
        </p:spPr>
      </p:pic>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5760000" y="2700000"/>
            <a:ext cx="3240000" cy="252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空心弧 7"/>
          <p:cNvSpPr/>
          <p:nvPr/>
        </p:nvSpPr>
        <p:spPr>
          <a:xfrm rot="5400000" flipH="1">
            <a:off x="5220000" y="4680000"/>
            <a:ext cx="1080000" cy="1080000"/>
          </a:xfrm>
          <a:prstGeom prst="blockArc">
            <a:avLst>
              <a:gd name="adj1" fmla="val 10800000"/>
              <a:gd name="adj2" fmla="val 16219502"/>
              <a:gd name="adj3" fmla="val 480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cxnSp>
        <p:nvCxnSpPr>
          <p:cNvPr id="10" name="直接连接符 9"/>
          <p:cNvCxnSpPr/>
          <p:nvPr/>
        </p:nvCxnSpPr>
        <p:spPr>
          <a:xfrm flipV="1">
            <a:off x="5760000" y="5220000"/>
            <a:ext cx="0" cy="514053"/>
          </a:xfrm>
          <a:prstGeom prst="line">
            <a:avLst/>
          </a:prstGeom>
        </p:spPr>
        <p:style>
          <a:lnRef idx="2">
            <a:schemeClr val="accent1"/>
          </a:lnRef>
          <a:fillRef idx="0">
            <a:schemeClr val="accent1"/>
          </a:fillRef>
          <a:effectRef idx="1">
            <a:schemeClr val="accent1"/>
          </a:effectRef>
          <a:fontRef idx="minor">
            <a:schemeClr val="tx1"/>
          </a:fontRef>
        </p:style>
      </p:cxnSp>
      <p:sp>
        <p:nvSpPr>
          <p:cNvPr id="11" name="矩形 10"/>
          <p:cNvSpPr/>
          <p:nvPr/>
        </p:nvSpPr>
        <p:spPr>
          <a:xfrm>
            <a:off x="594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矩形 33"/>
          <p:cNvSpPr/>
          <p:nvPr/>
        </p:nvSpPr>
        <p:spPr>
          <a:xfrm>
            <a:off x="621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648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矩形 12"/>
          <p:cNvSpPr/>
          <p:nvPr/>
        </p:nvSpPr>
        <p:spPr>
          <a:xfrm>
            <a:off x="675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13"/>
          <p:cNvSpPr/>
          <p:nvPr/>
        </p:nvSpPr>
        <p:spPr>
          <a:xfrm>
            <a:off x="702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 name="矩形 14"/>
          <p:cNvSpPr/>
          <p:nvPr/>
        </p:nvSpPr>
        <p:spPr>
          <a:xfrm>
            <a:off x="729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15"/>
          <p:cNvSpPr/>
          <p:nvPr/>
        </p:nvSpPr>
        <p:spPr>
          <a:xfrm>
            <a:off x="756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783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矩形 16"/>
          <p:cNvSpPr/>
          <p:nvPr/>
        </p:nvSpPr>
        <p:spPr>
          <a:xfrm>
            <a:off x="8100000" y="43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矩形 17"/>
          <p:cNvSpPr/>
          <p:nvPr/>
        </p:nvSpPr>
        <p:spPr>
          <a:xfrm>
            <a:off x="594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5" name="矩形 34"/>
          <p:cNvSpPr/>
          <p:nvPr/>
        </p:nvSpPr>
        <p:spPr>
          <a:xfrm>
            <a:off x="621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矩形 18"/>
          <p:cNvSpPr/>
          <p:nvPr/>
        </p:nvSpPr>
        <p:spPr>
          <a:xfrm>
            <a:off x="648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 name="矩形 19"/>
          <p:cNvSpPr/>
          <p:nvPr/>
        </p:nvSpPr>
        <p:spPr>
          <a:xfrm>
            <a:off x="675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 name="矩形 20"/>
          <p:cNvSpPr/>
          <p:nvPr/>
        </p:nvSpPr>
        <p:spPr>
          <a:xfrm>
            <a:off x="7020000" y="3240000"/>
            <a:ext cx="360000" cy="360000"/>
          </a:xfrm>
          <a:prstGeom prst="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2" name="矩形 21"/>
          <p:cNvSpPr/>
          <p:nvPr/>
        </p:nvSpPr>
        <p:spPr>
          <a:xfrm>
            <a:off x="729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矩形 22"/>
          <p:cNvSpPr/>
          <p:nvPr/>
        </p:nvSpPr>
        <p:spPr>
          <a:xfrm>
            <a:off x="756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783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4" name="矩形 23"/>
          <p:cNvSpPr/>
          <p:nvPr/>
        </p:nvSpPr>
        <p:spPr>
          <a:xfrm>
            <a:off x="8100000" y="32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矩形 24"/>
          <p:cNvSpPr/>
          <p:nvPr/>
        </p:nvSpPr>
        <p:spPr>
          <a:xfrm>
            <a:off x="6660000" y="522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矩形 25"/>
          <p:cNvSpPr/>
          <p:nvPr/>
        </p:nvSpPr>
        <p:spPr>
          <a:xfrm>
            <a:off x="6660000" y="4985359"/>
            <a:ext cx="1260000" cy="2346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8" name="矩形 27"/>
          <p:cNvSpPr/>
          <p:nvPr/>
        </p:nvSpPr>
        <p:spPr>
          <a:xfrm>
            <a:off x="8820000" y="46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p:cNvSpPr/>
          <p:nvPr/>
        </p:nvSpPr>
        <p:spPr>
          <a:xfrm>
            <a:off x="5759999" y="3780000"/>
            <a:ext cx="180000" cy="36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AC</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p:cNvSpPr/>
          <p:nvPr/>
        </p:nvSpPr>
        <p:spPr>
          <a:xfrm>
            <a:off x="8568000" y="342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p:cNvSpPr/>
          <p:nvPr/>
        </p:nvSpPr>
        <p:spPr>
          <a:xfrm>
            <a:off x="594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2" name="矩形 31"/>
          <p:cNvSpPr/>
          <p:nvPr/>
        </p:nvSpPr>
        <p:spPr>
          <a:xfrm>
            <a:off x="7380000" y="2700000"/>
            <a:ext cx="1260000" cy="3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矩形标注 2"/>
          <p:cNvSpPr/>
          <p:nvPr/>
        </p:nvSpPr>
        <p:spPr>
          <a:xfrm>
            <a:off x="5759999" y="180000"/>
            <a:ext cx="2880000" cy="2340000"/>
          </a:xfrm>
          <a:prstGeom prst="wedgeRectCallout">
            <a:avLst>
              <a:gd name="adj1" fmla="val 925"/>
              <a:gd name="adj2" fmla="val 8495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p:cNvSpPr txBox="1"/>
          <p:nvPr/>
        </p:nvSpPr>
        <p:spPr>
          <a:xfrm>
            <a:off x="7380000" y="180000"/>
            <a:ext cx="1259999" cy="2340000"/>
          </a:xfrm>
          <a:prstGeom prst="rect">
            <a:avLst/>
          </a:prstGeom>
          <a:noFill/>
        </p:spPr>
        <p:txBody>
          <a:bodyPr wrap="square" rtlCol="0">
            <a:noAutofit/>
          </a:bodyPr>
          <a:lstStyle/>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N1</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N2</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KVM</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hostname: N9</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(10U reserved)</a:t>
            </a:r>
            <a:endParaRPr lang="en-US" altLang="zh-CN" sz="1050" dirty="0">
              <a:latin typeface="Times New Roman" panose="02020603050405020304" pitchFamily="18" charset="0"/>
              <a:ea typeface="黑体" panose="02010609060101010101" pitchFamily="49" charset="-122"/>
              <a:cs typeface="Times New Roman" panose="02020603050405020304" pitchFamily="18" charset="0"/>
            </a:endParaRPr>
          </a:p>
          <a:p>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p:cNvSpPr/>
          <p:nvPr/>
        </p:nvSpPr>
        <p:spPr>
          <a:xfrm>
            <a:off x="8566867" y="4140000"/>
            <a:ext cx="360000" cy="360000"/>
          </a:xfrm>
          <a:prstGeom prst="rect">
            <a:avLst/>
          </a:prstGeom>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altLang="zh-CN" sz="1100" dirty="0">
                <a:latin typeface="Times New Roman" panose="02020603050405020304" pitchFamily="18" charset="0"/>
                <a:ea typeface="黑体" panose="02010609060101010101" pitchFamily="49" charset="-122"/>
                <a:cs typeface="Times New Roman" panose="02020603050405020304" pitchFamily="18" charset="0"/>
              </a:rPr>
              <a:t>UPS</a:t>
            </a:r>
            <a:endParaRPr lang="zh-CN" altLang="en-US" sz="11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6000" y="252000"/>
            <a:ext cx="1620000" cy="21600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实践环境</a:t>
            </a:r>
            <a:endParaRPr lang="zh-CN" altLang="en-US" dirty="0"/>
          </a:p>
        </p:txBody>
      </p:sp>
      <p:sp>
        <p:nvSpPr>
          <p:cNvPr id="6" name="文本框 5"/>
          <p:cNvSpPr txBox="1"/>
          <p:nvPr/>
        </p:nvSpPr>
        <p:spPr>
          <a:xfrm>
            <a:off x="1799998" y="6300000"/>
            <a:ext cx="4320000" cy="360000"/>
          </a:xfrm>
          <a:prstGeom prst="rect">
            <a:avLst/>
          </a:prstGeom>
          <a:noFill/>
        </p:spPr>
        <p:txBody>
          <a:bodyPr wrap="square" rtlCol="0">
            <a:noAutofit/>
          </a:bodyPr>
          <a:lstStyle/>
          <a:p>
            <a:pPr algn="ctr"/>
            <a:r>
              <a:rPr lang="zh-CN" altLang="en-US" dirty="0">
                <a:latin typeface="Times New Roman" panose="02020603050405020304" pitchFamily="18" charset="0"/>
                <a:ea typeface="黑体" panose="02010609060101010101" pitchFamily="49" charset="-122"/>
                <a:cs typeface="Times New Roman" panose="02020603050405020304" pitchFamily="18" charset="0"/>
              </a:rPr>
              <a:t>服务器集群已经就位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国家光电实验室</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F310)</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80000" y="1440000"/>
            <a:ext cx="3600000" cy="4800000"/>
          </a:xfrm>
          <a:prstGeom prst="rect">
            <a:avLst/>
          </a:prstGeom>
        </p:spPr>
      </p:pic>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0000" y="1440000"/>
            <a:ext cx="3600000" cy="4800000"/>
          </a:xfrm>
          <a:prstGeom prst="rect">
            <a:avLst/>
          </a:prstGeom>
        </p:spPr>
      </p:pic>
      <p:sp>
        <p:nvSpPr>
          <p:cNvPr id="36" name="矩形标注 35"/>
          <p:cNvSpPr/>
          <p:nvPr/>
        </p:nvSpPr>
        <p:spPr>
          <a:xfrm>
            <a:off x="180000" y="1800000"/>
            <a:ext cx="1080000" cy="540000"/>
          </a:xfrm>
          <a:prstGeom prst="wedgeRectCallout">
            <a:avLst>
              <a:gd name="adj1" fmla="val 138310"/>
              <a:gd name="adj2" fmla="val 179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控制机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Controller</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8" name="矩形 37"/>
          <p:cNvSpPr/>
          <p:nvPr/>
        </p:nvSpPr>
        <p:spPr>
          <a:xfrm>
            <a:off x="180000" y="4500000"/>
            <a:ext cx="1080000" cy="540000"/>
          </a:xfrm>
          <a:prstGeom prst="rect">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计算</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存储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C/S servers</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40" name="直接连接符 39"/>
          <p:cNvCxnSpPr/>
          <p:nvPr/>
        </p:nvCxnSpPr>
        <p:spPr>
          <a:xfrm>
            <a:off x="1800000" y="27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1" name="直接连接符 40"/>
          <p:cNvCxnSpPr/>
          <p:nvPr/>
        </p:nvCxnSpPr>
        <p:spPr>
          <a:xfrm>
            <a:off x="1799998" y="32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2" name="直接连接符 41"/>
          <p:cNvCxnSpPr/>
          <p:nvPr/>
        </p:nvCxnSpPr>
        <p:spPr>
          <a:xfrm>
            <a:off x="1799998" y="378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3" name="直接连接符 42"/>
          <p:cNvCxnSpPr/>
          <p:nvPr/>
        </p:nvCxnSpPr>
        <p:spPr>
          <a:xfrm>
            <a:off x="1799998" y="414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4" name="直接连接符 43"/>
          <p:cNvCxnSpPr/>
          <p:nvPr/>
        </p:nvCxnSpPr>
        <p:spPr>
          <a:xfrm>
            <a:off x="1799998" y="45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5" name="直接连接符 44"/>
          <p:cNvCxnSpPr/>
          <p:nvPr/>
        </p:nvCxnSpPr>
        <p:spPr>
          <a:xfrm>
            <a:off x="1260000" y="4860000"/>
            <a:ext cx="90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6" name="直接连接符 45"/>
          <p:cNvCxnSpPr/>
          <p:nvPr/>
        </p:nvCxnSpPr>
        <p:spPr>
          <a:xfrm>
            <a:off x="1799998" y="540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7" name="直接连接符 46"/>
          <p:cNvCxnSpPr/>
          <p:nvPr/>
        </p:nvCxnSpPr>
        <p:spPr>
          <a:xfrm>
            <a:off x="1799998" y="5760000"/>
            <a:ext cx="360000" cy="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cxnSp>
        <p:nvCxnSpPr>
          <p:cNvPr id="48" name="直接连接符 47"/>
          <p:cNvCxnSpPr/>
          <p:nvPr/>
        </p:nvCxnSpPr>
        <p:spPr>
          <a:xfrm>
            <a:off x="1799998" y="2700000"/>
            <a:ext cx="0" cy="3060000"/>
          </a:xfrm>
          <a:prstGeom prst="line">
            <a:avLst/>
          </a:prstGeom>
          <a:ln w="38100">
            <a:solidFill>
              <a:schemeClr val="accent6">
                <a:lumMod val="40000"/>
                <a:lumOff val="60000"/>
              </a:schemeClr>
            </a:solidFill>
          </a:ln>
        </p:spPr>
        <p:style>
          <a:lnRef idx="1">
            <a:schemeClr val="accent6"/>
          </a:lnRef>
          <a:fillRef idx="0">
            <a:schemeClr val="accent6"/>
          </a:fillRef>
          <a:effectRef idx="0">
            <a:schemeClr val="accent6"/>
          </a:effectRef>
          <a:fontRef idx="minor">
            <a:schemeClr val="tx1"/>
          </a:fontRef>
        </p:style>
      </p:cxnSp>
      <p:sp>
        <p:nvSpPr>
          <p:cNvPr id="37" name="矩形标注 36"/>
          <p:cNvSpPr/>
          <p:nvPr/>
        </p:nvSpPr>
        <p:spPr>
          <a:xfrm>
            <a:off x="180000" y="3240000"/>
            <a:ext cx="1080000" cy="540000"/>
          </a:xfrm>
          <a:prstGeom prst="wedgeRectCallout">
            <a:avLst>
              <a:gd name="adj1" fmla="val 129262"/>
              <a:gd name="adj2" fmla="val -117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切换器</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KVM</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 name="矩形标注 51"/>
          <p:cNvSpPr/>
          <p:nvPr/>
        </p:nvSpPr>
        <p:spPr>
          <a:xfrm>
            <a:off x="7560000" y="1807458"/>
            <a:ext cx="1080000" cy="540000"/>
          </a:xfrm>
          <a:prstGeom prst="wedgeRectCallout">
            <a:avLst>
              <a:gd name="adj1" fmla="val -120267"/>
              <a:gd name="adj2" fmla="val -27831"/>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管理交换机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千兆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 name="矩形标注 52"/>
          <p:cNvSpPr/>
          <p:nvPr/>
        </p:nvSpPr>
        <p:spPr>
          <a:xfrm>
            <a:off x="7560000" y="2520000"/>
            <a:ext cx="1080000" cy="540000"/>
          </a:xfrm>
          <a:prstGeom prst="wedgeRectCallout">
            <a:avLst>
              <a:gd name="adj1" fmla="val -99673"/>
              <a:gd name="adj2" fmla="val -64444"/>
            </a:avLst>
          </a:prstGeom>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服务交换机</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050" dirty="0">
                <a:latin typeface="Times New Roman" panose="02020603050405020304" pitchFamily="18" charset="0"/>
                <a:ea typeface="黑体" panose="02010609060101010101" pitchFamily="49" charset="-122"/>
                <a:cs typeface="Times New Roman" panose="02020603050405020304" pitchFamily="18" charset="0"/>
              </a:rPr>
              <a:t>万兆</a:t>
            </a:r>
            <a:r>
              <a:rPr lang="en-US" altLang="zh-CN" sz="1050" dirty="0">
                <a:latin typeface="Times New Roman" panose="02020603050405020304" pitchFamily="18" charset="0"/>
                <a:ea typeface="黑体" panose="02010609060101010101" pitchFamily="49" charset="-122"/>
                <a:cs typeface="Times New Roman" panose="02020603050405020304" pitchFamily="18" charset="0"/>
              </a:rPr>
              <a:t>10GBE switch</a:t>
            </a:r>
            <a:endParaRPr lang="zh-CN" altLang="en-US" sz="105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3"/>
          <p:cNvSpPr>
            <a:spLocks noGrp="1"/>
          </p:cNvSpPr>
          <p:nvPr>
            <p:ph idx="1"/>
          </p:nvPr>
        </p:nvSpPr>
        <p:spPr>
          <a:xfrm>
            <a:off x="6100754" y="1440000"/>
            <a:ext cx="3043246" cy="558001"/>
          </a:xfrm>
        </p:spPr>
        <p:txBody>
          <a:bodyPr/>
          <a:lstStyle/>
          <a:p>
            <a:r>
              <a:rPr lang="zh-CN" altLang="en-US" dirty="0"/>
              <a:t>个人电脑</a:t>
            </a:r>
            <a:endParaRPr lang="zh-CN" altLang="en-US" dirty="0"/>
          </a:p>
        </p:txBody>
      </p:sp>
      <p:sp>
        <p:nvSpPr>
          <p:cNvPr id="2" name="标题 1"/>
          <p:cNvSpPr>
            <a:spLocks noGrp="1"/>
          </p:cNvSpPr>
          <p:nvPr>
            <p:ph type="title"/>
          </p:nvPr>
        </p:nvSpPr>
        <p:spPr/>
        <p:txBody>
          <a:bodyPr/>
          <a:lstStyle/>
          <a:p>
            <a:r>
              <a:rPr lang="zh-CN" altLang="en-US" dirty="0"/>
              <a:t>实践环境</a:t>
            </a:r>
            <a:endParaRPr lang="zh-CN" altLang="en-US" dirty="0"/>
          </a:p>
        </p:txBody>
      </p:sp>
      <p:pic>
        <p:nvPicPr>
          <p:cNvPr id="4" name="图片 3"/>
          <p:cNvPicPr>
            <a:picLocks noChangeAspect="1"/>
          </p:cNvPicPr>
          <p:nvPr/>
        </p:nvPicPr>
        <p:blipFill>
          <a:blip r:embed="rId1"/>
          <a:stretch>
            <a:fillRect/>
          </a:stretch>
        </p:blipFill>
        <p:spPr>
          <a:xfrm>
            <a:off x="36000" y="1440000"/>
            <a:ext cx="6064754" cy="5400000"/>
          </a:xfrm>
          <a:prstGeom prst="rect">
            <a:avLst/>
          </a:prstGeom>
        </p:spPr>
      </p:pic>
      <p:sp>
        <p:nvSpPr>
          <p:cNvPr id="5" name="椭圆 4"/>
          <p:cNvSpPr/>
          <p:nvPr/>
        </p:nvSpPr>
        <p:spPr>
          <a:xfrm>
            <a:off x="3600000" y="3240000"/>
            <a:ext cx="721453" cy="720000"/>
          </a:xfrm>
          <a:prstGeom prst="ellipse">
            <a:avLst/>
          </a:prstGeom>
          <a:noFill/>
          <a:ln w="38100">
            <a:solidFill>
              <a:srgbClr val="00B0F0"/>
            </a:solidFill>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连接符: 肘形 9"/>
          <p:cNvCxnSpPr>
            <a:stCxn id="5" idx="6"/>
            <a:endCxn id="8" idx="1"/>
          </p:cNvCxnSpPr>
          <p:nvPr/>
        </p:nvCxnSpPr>
        <p:spPr>
          <a:xfrm flipV="1">
            <a:off x="4321453" y="2892518"/>
            <a:ext cx="2227797" cy="707482"/>
          </a:xfrm>
          <a:prstGeom prst="bentConnector3">
            <a:avLst>
              <a:gd name="adj1" fmla="val 50000"/>
            </a:avLst>
          </a:prstGeom>
          <a:ln w="38100">
            <a:solidFill>
              <a:srgbClr val="00B0F0"/>
            </a:solidFill>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960726" y="5400000"/>
            <a:ext cx="1080000" cy="288000"/>
          </a:xfrm>
          <a:prstGeom prst="rect">
            <a:avLst/>
          </a:prstGeom>
          <a:noFill/>
          <a:ln w="38100">
            <a:solidFill>
              <a:srgbClr val="00B0F0"/>
            </a:solidFill>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dk1"/>
              </a:solidFill>
            </a:endParaRPr>
          </a:p>
        </p:txBody>
      </p:sp>
      <p:cxnSp>
        <p:nvCxnSpPr>
          <p:cNvPr id="13" name="连接符: 肘形 12"/>
          <p:cNvCxnSpPr>
            <a:stCxn id="12" idx="3"/>
            <a:endCxn id="11" idx="1"/>
          </p:cNvCxnSpPr>
          <p:nvPr/>
        </p:nvCxnSpPr>
        <p:spPr>
          <a:xfrm flipV="1">
            <a:off x="5040726" y="3173186"/>
            <a:ext cx="1508524" cy="2370814"/>
          </a:xfrm>
          <a:prstGeom prst="bentConnector3">
            <a:avLst>
              <a:gd name="adj1" fmla="val 50000"/>
            </a:avLst>
          </a:prstGeom>
          <a:ln w="38100">
            <a:solidFill>
              <a:srgbClr val="00B0F0"/>
            </a:solidFill>
          </a:ln>
          <a:effectLst>
            <a:glow rad="101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6048000" y="2160000"/>
            <a:ext cx="3043246" cy="1200329"/>
            <a:chOff x="6048000" y="2592000"/>
            <a:chExt cx="3043246" cy="1200329"/>
          </a:xfrm>
        </p:grpSpPr>
        <p:sp>
          <p:nvSpPr>
            <p:cNvPr id="17" name="文本框 16"/>
            <p:cNvSpPr txBox="1"/>
            <p:nvPr/>
          </p:nvSpPr>
          <p:spPr>
            <a:xfrm>
              <a:off x="6048000" y="2592000"/>
              <a:ext cx="304324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打开任务管理器一窥究竟，确认</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情况</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虚拟化开关</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p:nvPr/>
          </p:nvSpPr>
          <p:spPr>
            <a:xfrm>
              <a:off x="6549250" y="3234518"/>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549250" y="3515186"/>
              <a:ext cx="18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6100754" y="3960000"/>
            <a:ext cx="3043246"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Q&amp;A</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如果</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CPU</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太弱怎么办？</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看前面，或者</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RMB</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你懂的</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如果开关没开怎么办？</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进</a:t>
            </a:r>
            <a:r>
              <a:rPr lang="en-US" altLang="zh-CN" dirty="0">
                <a:latin typeface="Times New Roman" panose="02020603050405020304" pitchFamily="18" charset="0"/>
                <a:ea typeface="黑体" panose="02010609060101010101" pitchFamily="49" charset="-122"/>
                <a:cs typeface="Times New Roman" panose="02020603050405020304" pitchFamily="18" charset="0"/>
              </a:rPr>
              <a:t>BIOS</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不知道怎么进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1657350" lvl="3" indent="-285750">
              <a:buFont typeface="Arial" panose="020B0604020202020204" pitchFamily="34" charset="0"/>
              <a:buChar cha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问百度</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wipe(left)">
                                      <p:cBhvr>
                                        <p:cTn id="26" dur="500"/>
                                        <p:tgtEl>
                                          <p:spTgt spid="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xEl>
                                              <p:pRg st="1" end="1"/>
                                            </p:txEl>
                                          </p:spTgt>
                                        </p:tgtEl>
                                        <p:attrNameLst>
                                          <p:attrName>style.visibility</p:attrName>
                                        </p:attrNameLst>
                                      </p:cBhvr>
                                      <p:to>
                                        <p:strVal val="visible"/>
                                      </p:to>
                                    </p:set>
                                    <p:animEffect transition="in" filter="wipe(left)">
                                      <p:cBhvr>
                                        <p:cTn id="31" dur="500"/>
                                        <p:tgtEl>
                                          <p:spTgt spid="2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7">
                                            <p:txEl>
                                              <p:pRg st="2" end="2"/>
                                            </p:txEl>
                                          </p:spTgt>
                                        </p:tgtEl>
                                        <p:attrNameLst>
                                          <p:attrName>style.visibility</p:attrName>
                                        </p:attrNameLst>
                                      </p:cBhvr>
                                      <p:to>
                                        <p:strVal val="visible"/>
                                      </p:to>
                                    </p:set>
                                    <p:animEffect transition="in" filter="wipe(left)">
                                      <p:cBhvr>
                                        <p:cTn id="36" dur="500"/>
                                        <p:tgtEl>
                                          <p:spTgt spid="27">
                                            <p:txEl>
                                              <p:pRg st="2" end="2"/>
                                            </p:txEl>
                                          </p:spTgt>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7">
                                            <p:txEl>
                                              <p:pRg st="3" end="3"/>
                                            </p:txEl>
                                          </p:spTgt>
                                        </p:tgtEl>
                                        <p:attrNameLst>
                                          <p:attrName>style.visibility</p:attrName>
                                        </p:attrNameLst>
                                      </p:cBhvr>
                                      <p:to>
                                        <p:strVal val="visible"/>
                                      </p:to>
                                    </p:set>
                                    <p:animEffect transition="in" filter="wipe(left)">
                                      <p:cBhvr>
                                        <p:cTn id="40" dur="500"/>
                                        <p:tgtEl>
                                          <p:spTgt spid="2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7">
                                            <p:txEl>
                                              <p:pRg st="4" end="4"/>
                                            </p:txEl>
                                          </p:spTgt>
                                        </p:tgtEl>
                                        <p:attrNameLst>
                                          <p:attrName>style.visibility</p:attrName>
                                        </p:attrNameLst>
                                      </p:cBhvr>
                                      <p:to>
                                        <p:strVal val="visible"/>
                                      </p:to>
                                    </p:set>
                                    <p:animEffect transition="in" filter="wipe(left)">
                                      <p:cBhvr>
                                        <p:cTn id="45" dur="500"/>
                                        <p:tgtEl>
                                          <p:spTgt spid="27">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7">
                                            <p:txEl>
                                              <p:pRg st="5" end="5"/>
                                            </p:txEl>
                                          </p:spTgt>
                                        </p:tgtEl>
                                        <p:attrNameLst>
                                          <p:attrName>style.visibility</p:attrName>
                                        </p:attrNameLst>
                                      </p:cBhvr>
                                      <p:to>
                                        <p:strVal val="visible"/>
                                      </p:to>
                                    </p:set>
                                    <p:animEffect transition="in" filter="wipe(left)">
                                      <p:cBhvr>
                                        <p:cTn id="50" dur="500"/>
                                        <p:tgtEl>
                                          <p:spTgt spid="27">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7">
                                            <p:txEl>
                                              <p:pRg st="6" end="6"/>
                                            </p:txEl>
                                          </p:spTgt>
                                        </p:tgtEl>
                                        <p:attrNameLst>
                                          <p:attrName>style.visibility</p:attrName>
                                        </p:attrNameLst>
                                      </p:cBhvr>
                                      <p:to>
                                        <p:strVal val="visible"/>
                                      </p:to>
                                    </p:set>
                                    <p:animEffect transition="in" filter="wipe(left)">
                                      <p:cBhvr>
                                        <p:cTn id="55" dur="500"/>
                                        <p:tgtEl>
                                          <p:spTgt spid="27">
                                            <p:txEl>
                                              <p:pRg st="6" end="6"/>
                                            </p:txEl>
                                          </p:spTgt>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27">
                                            <p:txEl>
                                              <p:pRg st="7" end="7"/>
                                            </p:txEl>
                                          </p:spTgt>
                                        </p:tgtEl>
                                        <p:attrNameLst>
                                          <p:attrName>style.visibility</p:attrName>
                                        </p:attrNameLst>
                                      </p:cBhvr>
                                      <p:to>
                                        <p:strVal val="visible"/>
                                      </p:to>
                                    </p:set>
                                    <p:animEffect transition="in" filter="wipe(left)">
                                      <p:cBhvr>
                                        <p:cTn id="59" dur="500"/>
                                        <p:tgtEl>
                                          <p:spTgt spid="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endParaRPr lang="zh-CN" altLang="en-US" dirty="0"/>
          </a:p>
        </p:txBody>
      </p:sp>
      <p:sp>
        <p:nvSpPr>
          <p:cNvPr id="3" name="内容占位符 2"/>
          <p:cNvSpPr>
            <a:spLocks noGrp="1"/>
          </p:cNvSpPr>
          <p:nvPr>
            <p:ph idx="1"/>
          </p:nvPr>
        </p:nvSpPr>
        <p:spPr/>
        <p:txBody>
          <a:bodyPr/>
          <a:lstStyle/>
          <a:p>
            <a:r>
              <a:rPr lang="zh-CN" altLang="en-US" dirty="0"/>
              <a:t>如果现在就要部署云主机，还应该做些什么？</a:t>
            </a:r>
            <a:endParaRPr lang="en-US" altLang="zh-CN" dirty="0"/>
          </a:p>
          <a:p>
            <a:pPr lvl="2"/>
            <a:endParaRPr lang="en-US" altLang="zh-CN" dirty="0"/>
          </a:p>
          <a:p>
            <a:pPr lvl="1"/>
            <a:endParaRPr lang="zh-CN" altLang="en-US" dirty="0"/>
          </a:p>
        </p:txBody>
      </p:sp>
      <p:pic>
        <p:nvPicPr>
          <p:cNvPr id="1026" name="Picture 2" descr="http://img.taopic.com/uploads/allimg/130507/240383-13050FA53830.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0000" y="2880000"/>
            <a:ext cx="3600000" cy="315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定个小目标</a:t>
            </a:r>
            <a:endParaRPr lang="zh-CN" altLang="en-US" dirty="0"/>
          </a:p>
        </p:txBody>
      </p:sp>
      <p:sp>
        <p:nvSpPr>
          <p:cNvPr id="3" name="内容占位符 2"/>
          <p:cNvSpPr>
            <a:spLocks noGrp="1"/>
          </p:cNvSpPr>
          <p:nvPr>
            <p:ph idx="1"/>
          </p:nvPr>
        </p:nvSpPr>
        <p:spPr/>
        <p:txBody>
          <a:bodyPr/>
          <a:lstStyle/>
          <a:p>
            <a:r>
              <a:rPr lang="zh-CN" altLang="en-US" dirty="0"/>
              <a:t>建立一套完整云平台</a:t>
            </a:r>
            <a:endParaRPr lang="en-US" altLang="zh-CN" dirty="0"/>
          </a:p>
          <a:p>
            <a:pPr lvl="1"/>
            <a:r>
              <a:rPr lang="zh-CN" altLang="en-US" dirty="0"/>
              <a:t>安装</a:t>
            </a:r>
            <a:r>
              <a:rPr lang="en-US" altLang="zh-CN" dirty="0"/>
              <a:t>Linux</a:t>
            </a:r>
            <a:endParaRPr lang="en-US" altLang="zh-CN" dirty="0"/>
          </a:p>
          <a:p>
            <a:pPr lvl="1"/>
            <a:r>
              <a:rPr lang="zh-CN" altLang="en-US" dirty="0"/>
              <a:t>装配虚拟机、容器</a:t>
            </a:r>
            <a:endParaRPr lang="en-US" altLang="zh-CN" dirty="0"/>
          </a:p>
          <a:p>
            <a:pPr lvl="1"/>
            <a:r>
              <a:rPr lang="zh-CN" altLang="en-US" dirty="0"/>
              <a:t>部署管理软件</a:t>
            </a:r>
            <a:endParaRPr lang="en-US" altLang="zh-CN" dirty="0"/>
          </a:p>
          <a:p>
            <a:pPr lvl="2"/>
            <a:endParaRPr lang="en-US" altLang="zh-CN" dirty="0"/>
          </a:p>
          <a:p>
            <a:pPr lvl="1"/>
            <a:endParaRPr lang="zh-CN" altLang="en-US" dirty="0"/>
          </a:p>
        </p:txBody>
      </p:sp>
      <p:pic>
        <p:nvPicPr>
          <p:cNvPr id="2050" name="Picture 2" descr="http://images3.wikia.nocookie.net/__cb20100501010657/uncyclopedia/images/thumb/1/12/Elephant_fridge.png/320px-Elephant_fridg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60000" y="3780000"/>
            <a:ext cx="4320000" cy="2565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5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25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成败在于细节</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pPr>
            <a:r>
              <a:rPr lang="zh-CN" altLang="en-US" dirty="0"/>
              <a:t>目标：为建立一套实验系统做准备</a:t>
            </a:r>
            <a:endParaRPr lang="en-US" altLang="zh-CN" dirty="0"/>
          </a:p>
          <a:p>
            <a:pPr lvl="1">
              <a:lnSpc>
                <a:spcPct val="120000"/>
              </a:lnSpc>
            </a:pPr>
            <a:r>
              <a:rPr lang="zh-CN" altLang="en-US" dirty="0"/>
              <a:t>远程连接主机、远程执行命令</a:t>
            </a:r>
            <a:endParaRPr lang="en-US" altLang="zh-CN" dirty="0"/>
          </a:p>
          <a:p>
            <a:pPr lvl="1">
              <a:lnSpc>
                <a:spcPct val="120000"/>
              </a:lnSpc>
            </a:pPr>
            <a:r>
              <a:rPr lang="zh-CN" altLang="en-US" dirty="0"/>
              <a:t>检查服务器状态</a:t>
            </a:r>
            <a:r>
              <a:rPr lang="en-US" altLang="zh-CN" dirty="0"/>
              <a:t>:</a:t>
            </a:r>
            <a:endParaRPr lang="en-US" altLang="zh-CN" dirty="0"/>
          </a:p>
          <a:p>
            <a:pPr lvl="2">
              <a:lnSpc>
                <a:spcPct val="120000"/>
              </a:lnSpc>
            </a:pPr>
            <a:r>
              <a:rPr lang="zh-CN" altLang="en-US" dirty="0"/>
              <a:t>内核版本、时间、网络、进程、设备、磁盘、文件系统</a:t>
            </a:r>
            <a:endParaRPr lang="en-US" altLang="zh-CN" dirty="0"/>
          </a:p>
          <a:p>
            <a:pPr lvl="2">
              <a:lnSpc>
                <a:spcPct val="120000"/>
              </a:lnSpc>
            </a:pPr>
            <a:r>
              <a:rPr lang="en-US" altLang="zh-CN" sz="1700" i="1" dirty="0" err="1">
                <a:solidFill>
                  <a:schemeClr val="bg1">
                    <a:lumMod val="65000"/>
                  </a:schemeClr>
                </a:solidFill>
              </a:rPr>
              <a:t>uname</a:t>
            </a:r>
            <a:r>
              <a:rPr lang="en-US" altLang="zh-CN" sz="1700" i="1" dirty="0">
                <a:solidFill>
                  <a:schemeClr val="bg1">
                    <a:lumMod val="65000"/>
                  </a:schemeClr>
                </a:solidFill>
              </a:rPr>
              <a:t>, date, </a:t>
            </a:r>
            <a:r>
              <a:rPr lang="en-US" altLang="zh-CN" sz="1700" i="1" dirty="0" err="1">
                <a:solidFill>
                  <a:schemeClr val="bg1">
                    <a:lumMod val="65000"/>
                  </a:schemeClr>
                </a:solidFill>
              </a:rPr>
              <a:t>ifconfig</a:t>
            </a:r>
            <a:r>
              <a:rPr lang="en-US" altLang="zh-CN" sz="1700" i="1" dirty="0">
                <a:solidFill>
                  <a:schemeClr val="bg1">
                    <a:lumMod val="65000"/>
                  </a:schemeClr>
                </a:solidFill>
              </a:rPr>
              <a:t>, </a:t>
            </a:r>
            <a:r>
              <a:rPr lang="en-US" altLang="zh-CN" sz="1700" i="1" dirty="0" err="1">
                <a:solidFill>
                  <a:schemeClr val="bg1">
                    <a:lumMod val="65000"/>
                  </a:schemeClr>
                </a:solidFill>
              </a:rPr>
              <a:t>ps</a:t>
            </a:r>
            <a:r>
              <a:rPr lang="en-US" altLang="zh-CN" sz="1700" i="1" dirty="0">
                <a:solidFill>
                  <a:schemeClr val="bg1">
                    <a:lumMod val="65000"/>
                  </a:schemeClr>
                </a:solidFill>
              </a:rPr>
              <a:t>, /proc, /dev, </a:t>
            </a:r>
            <a:r>
              <a:rPr lang="en-US" altLang="zh-CN" sz="1700" i="1" dirty="0" err="1">
                <a:solidFill>
                  <a:schemeClr val="bg1">
                    <a:lumMod val="65000"/>
                  </a:schemeClr>
                </a:solidFill>
              </a:rPr>
              <a:t>df</a:t>
            </a:r>
            <a:r>
              <a:rPr lang="en-US" altLang="zh-CN" sz="1700" i="1" dirty="0">
                <a:solidFill>
                  <a:schemeClr val="bg1">
                    <a:lumMod val="65000"/>
                  </a:schemeClr>
                </a:solidFill>
              </a:rPr>
              <a:t>, du, mount</a:t>
            </a:r>
            <a:endParaRPr lang="en-US" altLang="zh-CN" sz="1700" i="1" dirty="0">
              <a:solidFill>
                <a:schemeClr val="bg1">
                  <a:lumMod val="65000"/>
                </a:schemeClr>
              </a:solidFill>
            </a:endParaRPr>
          </a:p>
          <a:p>
            <a:pPr lvl="1">
              <a:lnSpc>
                <a:spcPct val="120000"/>
              </a:lnSpc>
            </a:pPr>
            <a:r>
              <a:rPr lang="zh-CN" altLang="en-US" dirty="0"/>
              <a:t>代码、脚本、配置管理初步</a:t>
            </a:r>
            <a:endParaRPr lang="en-US" altLang="zh-CN" dirty="0"/>
          </a:p>
          <a:p>
            <a:pPr lvl="2">
              <a:lnSpc>
                <a:spcPct val="120000"/>
              </a:lnSpc>
            </a:pPr>
            <a:r>
              <a:rPr lang="zh-CN" altLang="en-US" dirty="0"/>
              <a:t>习惯用版本管理 </a:t>
            </a:r>
            <a:r>
              <a:rPr lang="en-US" altLang="zh-CN" sz="1600" i="1" dirty="0" err="1">
                <a:solidFill>
                  <a:schemeClr val="bg1">
                    <a:lumMod val="65000"/>
                  </a:schemeClr>
                </a:solidFill>
              </a:rPr>
              <a:t>git</a:t>
            </a:r>
            <a:r>
              <a:rPr lang="en-US" altLang="zh-CN" sz="1600" i="1" dirty="0">
                <a:solidFill>
                  <a:schemeClr val="bg1">
                    <a:lumMod val="65000"/>
                  </a:schemeClr>
                </a:solidFill>
              </a:rPr>
              <a:t>, </a:t>
            </a:r>
            <a:r>
              <a:rPr lang="en-US" altLang="zh-CN" sz="1600" i="1" dirty="0" err="1">
                <a:solidFill>
                  <a:schemeClr val="bg1">
                    <a:lumMod val="65000"/>
                  </a:schemeClr>
                </a:solidFill>
              </a:rPr>
              <a:t>github</a:t>
            </a:r>
            <a:r>
              <a:rPr lang="en-US" altLang="zh-CN" sz="1600" i="1" dirty="0">
                <a:solidFill>
                  <a:schemeClr val="bg1">
                    <a:lumMod val="65000"/>
                  </a:schemeClr>
                </a:solidFill>
              </a:rPr>
              <a:t>, </a:t>
            </a:r>
            <a:r>
              <a:rPr lang="en-US" altLang="zh-CN" sz="1600" i="1" dirty="0" err="1">
                <a:solidFill>
                  <a:schemeClr val="bg1">
                    <a:lumMod val="65000"/>
                  </a:schemeClr>
                </a:solidFill>
              </a:rPr>
              <a:t>bitbucket</a:t>
            </a:r>
            <a:endParaRPr lang="en-US" altLang="zh-CN" i="1" dirty="0">
              <a:solidFill>
                <a:schemeClr val="bg1">
                  <a:lumMod val="65000"/>
                </a:schemeClr>
              </a:solidFill>
            </a:endParaRPr>
          </a:p>
          <a:p>
            <a:pPr lvl="2">
              <a:lnSpc>
                <a:spcPct val="120000"/>
              </a:lnSpc>
            </a:pPr>
            <a:r>
              <a:rPr lang="zh-CN" altLang="en-US" dirty="0"/>
              <a:t>熟练掌握文本操作 </a:t>
            </a:r>
            <a:r>
              <a:rPr lang="en-US" altLang="zh-CN" sz="1600" i="1" dirty="0">
                <a:solidFill>
                  <a:schemeClr val="bg1">
                    <a:lumMod val="65000"/>
                  </a:schemeClr>
                </a:solidFill>
              </a:rPr>
              <a:t>cat, head, tail, grep, </a:t>
            </a:r>
            <a:r>
              <a:rPr lang="en-US" altLang="zh-CN" sz="1600" i="1" dirty="0" err="1">
                <a:solidFill>
                  <a:schemeClr val="bg1">
                    <a:lumMod val="65000"/>
                  </a:schemeClr>
                </a:solidFill>
              </a:rPr>
              <a:t>sed</a:t>
            </a:r>
            <a:r>
              <a:rPr lang="en-US" altLang="zh-CN" sz="1600" i="1" dirty="0">
                <a:solidFill>
                  <a:schemeClr val="bg1">
                    <a:lumMod val="65000"/>
                  </a:schemeClr>
                </a:solidFill>
              </a:rPr>
              <a:t>, </a:t>
            </a:r>
            <a:r>
              <a:rPr lang="en-US" altLang="zh-CN" sz="1600" i="1" dirty="0" err="1">
                <a:solidFill>
                  <a:schemeClr val="bg1">
                    <a:lumMod val="65000"/>
                  </a:schemeClr>
                </a:solidFill>
              </a:rPr>
              <a:t>awk</a:t>
            </a:r>
            <a:r>
              <a:rPr lang="en-US" altLang="zh-CN" sz="1600" i="1" dirty="0">
                <a:solidFill>
                  <a:schemeClr val="bg1">
                    <a:lumMod val="65000"/>
                  </a:schemeClr>
                </a:solidFill>
              </a:rPr>
              <a:t>, cut, paste, join</a:t>
            </a:r>
            <a:endParaRPr lang="en-US" altLang="zh-CN" i="1" dirty="0">
              <a:solidFill>
                <a:schemeClr val="bg1">
                  <a:lumMod val="65000"/>
                </a:schemeClr>
              </a:solidFill>
            </a:endParaRPr>
          </a:p>
          <a:p>
            <a:pPr lvl="2">
              <a:lnSpc>
                <a:spcPct val="120000"/>
              </a:lnSpc>
            </a:pPr>
            <a:r>
              <a:rPr lang="zh-CN" altLang="en-US" dirty="0"/>
              <a:t>今后可学习一两套批量部署工具</a:t>
            </a:r>
            <a:r>
              <a:rPr lang="en-US" altLang="zh-CN" dirty="0"/>
              <a:t> </a:t>
            </a:r>
            <a:r>
              <a:rPr lang="en-US" altLang="zh-CN" sz="1600" i="1" dirty="0" err="1">
                <a:solidFill>
                  <a:schemeClr val="bg1">
                    <a:lumMod val="65000"/>
                  </a:schemeClr>
                </a:solidFill>
              </a:rPr>
              <a:t>ansible</a:t>
            </a:r>
            <a:r>
              <a:rPr lang="en-US" altLang="zh-CN" sz="1600" i="1" dirty="0">
                <a:solidFill>
                  <a:schemeClr val="bg1">
                    <a:lumMod val="65000"/>
                  </a:schemeClr>
                </a:solidFill>
              </a:rPr>
              <a:t>, puppet, </a:t>
            </a:r>
            <a:r>
              <a:rPr lang="en-US" altLang="zh-CN" sz="1600" i="1" dirty="0" err="1">
                <a:solidFill>
                  <a:schemeClr val="bg1">
                    <a:lumMod val="65000"/>
                  </a:schemeClr>
                </a:solidFill>
              </a:rPr>
              <a:t>cfengine</a:t>
            </a:r>
            <a:endParaRPr lang="en-US" altLang="zh-CN" i="1" dirty="0">
              <a:solidFill>
                <a:schemeClr val="bg1">
                  <a:lumMod val="65000"/>
                </a:schemeClr>
              </a:solidFill>
            </a:endParaRPr>
          </a:p>
          <a:p>
            <a:pPr lvl="1">
              <a:lnSpc>
                <a:spcPct val="120000"/>
              </a:lnSpc>
            </a:pPr>
            <a:r>
              <a:rPr lang="zh-CN" altLang="en-US" dirty="0"/>
              <a:t>添加和更新软件安装源</a:t>
            </a:r>
            <a:endParaRPr lang="en-US" altLang="zh-CN" dirty="0"/>
          </a:p>
          <a:p>
            <a:pPr lvl="2">
              <a:lnSpc>
                <a:spcPct val="120000"/>
              </a:lnSpc>
            </a:pPr>
            <a:r>
              <a:rPr lang="zh-CN" altLang="en-US" dirty="0"/>
              <a:t>想一想，怎样提高效率？</a:t>
            </a:r>
            <a:r>
              <a:rPr lang="zh-CN" altLang="en-US" sz="1700" i="1" dirty="0">
                <a:solidFill>
                  <a:schemeClr val="bg1">
                    <a:lumMod val="65000"/>
                  </a:schemeClr>
                </a:solidFill>
              </a:rPr>
              <a:t>学校源 </a:t>
            </a:r>
            <a:r>
              <a:rPr lang="en-US" altLang="zh-CN" sz="1700" i="1" dirty="0">
                <a:solidFill>
                  <a:schemeClr val="bg1">
                    <a:lumMod val="65000"/>
                  </a:schemeClr>
                </a:solidFill>
                <a:hlinkClick r:id="rId1"/>
              </a:rPr>
              <a:t>http://mirrors.hust.edu.cn/</a:t>
            </a:r>
            <a:r>
              <a:rPr lang="zh-CN" altLang="en-US" sz="1700" i="1" dirty="0">
                <a:solidFill>
                  <a:schemeClr val="bg1">
                    <a:lumMod val="65000"/>
                  </a:schemeClr>
                </a:solidFill>
              </a:rPr>
              <a:t>、本地源</a:t>
            </a:r>
            <a:endParaRPr lang="en-US" altLang="zh-CN" sz="1700" i="1" dirty="0">
              <a:solidFill>
                <a:schemeClr val="bg1">
                  <a:lumMod val="65000"/>
                </a:schemeClr>
              </a:solidFill>
            </a:endParaRPr>
          </a:p>
          <a:p>
            <a:pPr lvl="1">
              <a:lnSpc>
                <a:spcPct val="120000"/>
              </a:lnSpc>
            </a:pPr>
            <a:r>
              <a:rPr lang="zh-CN" altLang="en-US" dirty="0"/>
              <a:t>集群时间同步 </a:t>
            </a:r>
            <a:r>
              <a:rPr lang="en-US" altLang="zh-CN" sz="1800" i="1" dirty="0" err="1">
                <a:solidFill>
                  <a:schemeClr val="bg1">
                    <a:lumMod val="65000"/>
                  </a:schemeClr>
                </a:solidFill>
              </a:rPr>
              <a:t>ntp</a:t>
            </a:r>
            <a:r>
              <a:rPr lang="en-US" altLang="zh-CN" sz="1800" i="1" dirty="0">
                <a:solidFill>
                  <a:schemeClr val="bg1">
                    <a:lumMod val="65000"/>
                  </a:schemeClr>
                </a:solidFill>
              </a:rPr>
              <a:t>, </a:t>
            </a:r>
            <a:r>
              <a:rPr lang="en-US" altLang="zh-CN" sz="1800" i="1" dirty="0" err="1">
                <a:solidFill>
                  <a:schemeClr val="bg1">
                    <a:lumMod val="65000"/>
                  </a:schemeClr>
                </a:solidFill>
              </a:rPr>
              <a:t>chrony</a:t>
            </a:r>
            <a:endParaRPr lang="en-US" altLang="zh-CN" i="1" dirty="0">
              <a:solidFill>
                <a:schemeClr val="bg1">
                  <a:lumMod val="65000"/>
                </a:schemeClr>
              </a:solidFill>
            </a:endParaRPr>
          </a:p>
          <a:p>
            <a:pPr lvl="2">
              <a:lnSpc>
                <a:spcPct val="120000"/>
              </a:lnSpc>
            </a:pPr>
            <a:r>
              <a:rPr lang="zh-CN" altLang="en-US" dirty="0"/>
              <a:t>想一想，不同步会如何？</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准备一套系统</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怎么给自己准备一套便利的</a:t>
            </a:r>
            <a:r>
              <a:rPr lang="en-US" altLang="zh-CN" dirty="0"/>
              <a:t>Linux</a:t>
            </a:r>
            <a:r>
              <a:rPr lang="zh-CN" altLang="en-US" dirty="0"/>
              <a:t>学习环境？</a:t>
            </a:r>
            <a:endParaRPr lang="en-US" altLang="zh-CN" dirty="0"/>
          </a:p>
          <a:p>
            <a:pPr lvl="1">
              <a:lnSpc>
                <a:spcPct val="120000"/>
              </a:lnSpc>
            </a:pPr>
            <a:r>
              <a:rPr lang="zh-CN" altLang="en-US" dirty="0"/>
              <a:t>直接安装，多重引导</a:t>
            </a:r>
            <a:endParaRPr lang="zh-CN" altLang="en-US" dirty="0"/>
          </a:p>
          <a:p>
            <a:pPr lvl="1">
              <a:lnSpc>
                <a:spcPct val="120000"/>
              </a:lnSpc>
            </a:pPr>
            <a:r>
              <a:rPr lang="en-US" altLang="zh-CN" dirty="0"/>
              <a:t>[Mac/Win] </a:t>
            </a:r>
            <a:r>
              <a:rPr lang="zh-CN" altLang="en-US" dirty="0"/>
              <a:t>虚拟机</a:t>
            </a:r>
            <a:endParaRPr lang="zh-CN" altLang="en-US" dirty="0"/>
          </a:p>
          <a:p>
            <a:pPr lvl="1">
              <a:lnSpc>
                <a:spcPct val="120000"/>
              </a:lnSpc>
            </a:pPr>
            <a:r>
              <a:rPr lang="en-US" altLang="zh-CN" dirty="0"/>
              <a:t>[Mac/Win] </a:t>
            </a:r>
            <a:r>
              <a:rPr lang="zh-CN" altLang="en-US" dirty="0"/>
              <a:t>虚拟机</a:t>
            </a:r>
            <a:r>
              <a:rPr lang="en-US" altLang="zh-CN" dirty="0"/>
              <a:t>+</a:t>
            </a:r>
            <a:r>
              <a:rPr lang="zh-CN" altLang="en-US" dirty="0"/>
              <a:t>编排工具</a:t>
            </a:r>
            <a:endParaRPr lang="zh-CN" altLang="en-US" dirty="0"/>
          </a:p>
          <a:p>
            <a:pPr lvl="1">
              <a:lnSpc>
                <a:spcPct val="120000"/>
              </a:lnSpc>
            </a:pPr>
            <a:r>
              <a:rPr lang="en-US" altLang="zh-CN" dirty="0"/>
              <a:t>[Mac/Win] </a:t>
            </a:r>
            <a:r>
              <a:rPr lang="zh-CN" altLang="en-US" dirty="0"/>
              <a:t>虚拟机</a:t>
            </a:r>
            <a:r>
              <a:rPr lang="en-US" altLang="zh-CN" dirty="0"/>
              <a:t>+</a:t>
            </a:r>
            <a:r>
              <a:rPr lang="zh-CN" altLang="en-US" dirty="0"/>
              <a:t>容器，或者容器工具包</a:t>
            </a:r>
            <a:endParaRPr lang="zh-CN" altLang="en-US" dirty="0"/>
          </a:p>
          <a:p>
            <a:pPr lvl="1">
              <a:lnSpc>
                <a:spcPct val="120000"/>
              </a:lnSpc>
            </a:pPr>
            <a:r>
              <a:rPr lang="en-US" altLang="zh-CN" dirty="0"/>
              <a:t>[Win] Windows Subsystem Linux (WSL)</a:t>
            </a:r>
            <a:endParaRPr lang="zh-CN" altLang="en-US" dirty="0"/>
          </a:p>
          <a:p>
            <a:pPr lvl="1">
              <a:lnSpc>
                <a:spcPct val="120000"/>
              </a:lnSpc>
            </a:pPr>
            <a:r>
              <a:rPr lang="en-US" altLang="zh-CN" dirty="0"/>
              <a:t>[Win] Cygwin/MinGW</a:t>
            </a:r>
            <a:r>
              <a:rPr lang="zh-CN" altLang="en-US" dirty="0"/>
              <a:t>方案</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18683" y="25625"/>
            <a:ext cx="2025317" cy="1800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开始熟悉系统</a:t>
            </a:r>
            <a:endParaRPr lang="zh-CN" altLang="en-US" dirty="0"/>
          </a:p>
        </p:txBody>
      </p:sp>
      <p:sp>
        <p:nvSpPr>
          <p:cNvPr id="3" name="内容占位符 2"/>
          <p:cNvSpPr>
            <a:spLocks noGrp="1"/>
          </p:cNvSpPr>
          <p:nvPr>
            <p:ph idx="1"/>
          </p:nvPr>
        </p:nvSpPr>
        <p:spPr/>
        <p:txBody>
          <a:bodyPr>
            <a:normAutofit fontScale="92500" lnSpcReduction="10000"/>
          </a:bodyPr>
          <a:lstStyle/>
          <a:p>
            <a:pPr>
              <a:lnSpc>
                <a:spcPct val="120000"/>
              </a:lnSpc>
            </a:pPr>
            <a:r>
              <a:rPr lang="zh-CN" altLang="en-US" dirty="0"/>
              <a:t>命令行与</a:t>
            </a:r>
            <a:r>
              <a:rPr lang="en-US" altLang="zh-CN" dirty="0"/>
              <a:t>GNU</a:t>
            </a:r>
            <a:r>
              <a:rPr lang="zh-CN" altLang="en-US" dirty="0"/>
              <a:t>工具集</a:t>
            </a:r>
            <a:endParaRPr lang="en-US" altLang="zh-CN" dirty="0"/>
          </a:p>
          <a:p>
            <a:pPr lvl="1">
              <a:lnSpc>
                <a:spcPct val="120000"/>
              </a:lnSpc>
            </a:pPr>
            <a:r>
              <a:rPr lang="zh-CN" altLang="en-US" dirty="0"/>
              <a:t>系统状态</a:t>
            </a:r>
            <a:r>
              <a:rPr lang="en-US" altLang="zh-CN" dirty="0"/>
              <a:t>:</a:t>
            </a:r>
            <a:endParaRPr lang="en-US" altLang="zh-CN" dirty="0"/>
          </a:p>
          <a:p>
            <a:pPr lvl="2">
              <a:lnSpc>
                <a:spcPct val="120000"/>
              </a:lnSpc>
            </a:pPr>
            <a:r>
              <a:rPr lang="zh-CN" altLang="en-US" dirty="0"/>
              <a:t>关键目录、内核、发行版、各项硬件配置</a:t>
            </a:r>
            <a:r>
              <a:rPr lang="en-US" altLang="zh-CN" dirty="0"/>
              <a:t>(CPU</a:t>
            </a:r>
            <a:r>
              <a:rPr lang="zh-CN" altLang="en-US" dirty="0"/>
              <a:t>、主存大小、插卡、存储设备</a:t>
            </a:r>
            <a:r>
              <a:rPr lang="en-US" altLang="zh-CN" dirty="0"/>
              <a:t>)</a:t>
            </a:r>
            <a:r>
              <a:rPr lang="zh-CN" altLang="en-US" dirty="0"/>
              <a:t>、进程、实时进程、主存、外存、网络</a:t>
            </a:r>
            <a:endParaRPr lang="zh-CN" altLang="en-US" dirty="0"/>
          </a:p>
          <a:p>
            <a:pPr lvl="1">
              <a:lnSpc>
                <a:spcPct val="120000"/>
              </a:lnSpc>
            </a:pPr>
            <a:r>
              <a:rPr lang="zh-CN" altLang="en-US" dirty="0"/>
              <a:t>信息处理</a:t>
            </a:r>
            <a:r>
              <a:rPr lang="en-US" altLang="zh-CN" dirty="0"/>
              <a:t>:</a:t>
            </a:r>
            <a:endParaRPr lang="en-US" altLang="zh-CN" dirty="0"/>
          </a:p>
          <a:p>
            <a:pPr lvl="2">
              <a:lnSpc>
                <a:spcPct val="120000"/>
              </a:lnSpc>
            </a:pPr>
            <a:r>
              <a:rPr lang="zh-CN" altLang="en-US" dirty="0"/>
              <a:t>文本读写、查找、提取、统计、排序、去重、合并</a:t>
            </a:r>
            <a:endParaRPr lang="zh-CN" altLang="en-US" dirty="0"/>
          </a:p>
          <a:p>
            <a:pPr lvl="1">
              <a:lnSpc>
                <a:spcPct val="120000"/>
              </a:lnSpc>
            </a:pPr>
            <a:r>
              <a:rPr lang="zh-CN" altLang="en-US" dirty="0"/>
              <a:t>数据处理</a:t>
            </a:r>
            <a:r>
              <a:rPr lang="en-US" altLang="zh-CN" dirty="0"/>
              <a:t>:</a:t>
            </a:r>
            <a:endParaRPr lang="en-US" altLang="zh-CN" dirty="0"/>
          </a:p>
          <a:p>
            <a:pPr lvl="2">
              <a:lnSpc>
                <a:spcPct val="120000"/>
              </a:lnSpc>
            </a:pPr>
            <a:r>
              <a:rPr lang="zh-CN" altLang="en-US" dirty="0"/>
              <a:t>压缩与解压缩、二进制转换、特殊设备</a:t>
            </a:r>
            <a:r>
              <a:rPr lang="en-US" altLang="zh-CN" dirty="0"/>
              <a:t>(/dev/null, /dev/zero, /dev/random)</a:t>
            </a:r>
            <a:endParaRPr lang="zh-CN" altLang="en-US" dirty="0"/>
          </a:p>
          <a:p>
            <a:pPr>
              <a:lnSpc>
                <a:spcPct val="120000"/>
              </a:lnSpc>
            </a:pPr>
            <a:r>
              <a:rPr lang="en-US" altLang="zh-CN" dirty="0"/>
              <a:t>KISS</a:t>
            </a:r>
            <a:r>
              <a:rPr lang="zh-CN" altLang="en-US" dirty="0"/>
              <a:t>原则</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尝试管理系统</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命令行进阶</a:t>
            </a:r>
            <a:endParaRPr lang="en-US" altLang="zh-CN" dirty="0"/>
          </a:p>
          <a:p>
            <a:pPr lvl="1">
              <a:lnSpc>
                <a:spcPct val="120000"/>
              </a:lnSpc>
            </a:pPr>
            <a:r>
              <a:rPr lang="zh-CN" altLang="en-US" dirty="0"/>
              <a:t>编制</a:t>
            </a:r>
            <a:r>
              <a:rPr lang="en-US" altLang="zh-CN" dirty="0"/>
              <a:t>Bash</a:t>
            </a:r>
            <a:r>
              <a:rPr lang="zh-CN" altLang="en-US" dirty="0"/>
              <a:t>脚本</a:t>
            </a:r>
            <a:r>
              <a:rPr lang="en-US" altLang="zh-CN" dirty="0"/>
              <a:t>:</a:t>
            </a:r>
            <a:endParaRPr lang="en-US" altLang="zh-CN" dirty="0"/>
          </a:p>
          <a:p>
            <a:pPr lvl="2">
              <a:lnSpc>
                <a:spcPct val="120000"/>
              </a:lnSpc>
            </a:pPr>
            <a:r>
              <a:rPr lang="zh-CN" altLang="en-US" dirty="0"/>
              <a:t>循环、参数、管道与重定向</a:t>
            </a:r>
            <a:endParaRPr lang="zh-CN" altLang="en-US" dirty="0"/>
          </a:p>
          <a:p>
            <a:pPr lvl="1">
              <a:lnSpc>
                <a:spcPct val="120000"/>
              </a:lnSpc>
            </a:pPr>
            <a:r>
              <a:rPr lang="zh-CN" altLang="en-US" dirty="0"/>
              <a:t>远程管理方法</a:t>
            </a:r>
            <a:r>
              <a:rPr lang="en-US" altLang="zh-CN" dirty="0"/>
              <a:t>:</a:t>
            </a:r>
            <a:endParaRPr lang="en-US" altLang="zh-CN" dirty="0"/>
          </a:p>
          <a:p>
            <a:pPr lvl="2">
              <a:lnSpc>
                <a:spcPct val="120000"/>
              </a:lnSpc>
            </a:pPr>
            <a:r>
              <a:rPr lang="zh-CN" altLang="en-US" dirty="0"/>
              <a:t>远程控制台，网络管道，文件同步</a:t>
            </a:r>
            <a:endParaRPr lang="en-US" altLang="zh-CN" dirty="0"/>
          </a:p>
          <a:p>
            <a:pPr lvl="1">
              <a:lnSpc>
                <a:spcPct val="120000"/>
              </a:lnSpc>
            </a:pPr>
            <a:r>
              <a:rPr lang="zh-CN" altLang="en-US" dirty="0"/>
              <a:t>任务执行</a:t>
            </a:r>
            <a:endParaRPr lang="en-US" altLang="zh-CN" dirty="0"/>
          </a:p>
          <a:p>
            <a:pPr lvl="2">
              <a:lnSpc>
                <a:spcPct val="120000"/>
              </a:lnSpc>
            </a:pPr>
            <a:r>
              <a:rPr lang="zh-CN" altLang="en-US" dirty="0"/>
              <a:t>后台执行、控制台管理、定时重复、计划任务、时钟同步</a:t>
            </a:r>
            <a:endParaRPr lang="zh-CN" altLang="en-US" dirty="0"/>
          </a:p>
          <a:p>
            <a:pPr lvl="1">
              <a:lnSpc>
                <a:spcPct val="120000"/>
              </a:lnSpc>
            </a:pPr>
            <a:r>
              <a:rPr lang="zh-CN" altLang="en-US" dirty="0"/>
              <a:t>代码管理</a:t>
            </a:r>
            <a:endParaRPr lang="en-US" altLang="zh-CN" dirty="0"/>
          </a:p>
          <a:p>
            <a:pPr lvl="2">
              <a:lnSpc>
                <a:spcPct val="120000"/>
              </a:lnSpc>
            </a:pPr>
            <a:r>
              <a:rPr lang="en-US" altLang="zh-CN" dirty="0"/>
              <a:t>git</a:t>
            </a:r>
            <a:r>
              <a:rPr lang="zh-CN" altLang="en-US" dirty="0"/>
              <a:t>与</a:t>
            </a:r>
            <a:r>
              <a:rPr lang="en-US" altLang="zh-CN" dirty="0" err="1"/>
              <a:t>github</a:t>
            </a:r>
            <a:r>
              <a:rPr lang="zh-CN" altLang="en-US" dirty="0"/>
              <a:t>基础</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WARNING</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a:t>上述内容高度浓缩，如果有不适反应，可以</a:t>
            </a:r>
            <a:r>
              <a:rPr lang="en-US" altLang="zh-CN" dirty="0"/>
              <a:t>:</a:t>
            </a:r>
            <a:endParaRPr lang="en-US" altLang="zh-CN" dirty="0"/>
          </a:p>
          <a:p>
            <a:pPr lvl="1">
              <a:lnSpc>
                <a:spcPct val="120000"/>
              </a:lnSpc>
            </a:pPr>
            <a:r>
              <a:rPr lang="zh-CN" altLang="en-US" dirty="0"/>
              <a:t>平时操练，今后受用</a:t>
            </a:r>
            <a:endParaRPr lang="en-US" altLang="zh-CN" dirty="0"/>
          </a:p>
          <a:p>
            <a:pPr lvl="2">
              <a:lnSpc>
                <a:spcPct val="120000"/>
              </a:lnSpc>
            </a:pPr>
            <a:r>
              <a:rPr lang="zh-CN" altLang="en-US" dirty="0"/>
              <a:t>性能之巅：洞悉系统、企业与云计算</a:t>
            </a:r>
            <a:endParaRPr lang="en-US" altLang="zh-CN" dirty="0"/>
          </a:p>
          <a:p>
            <a:pPr lvl="2">
              <a:lnSpc>
                <a:spcPct val="120000"/>
              </a:lnSpc>
            </a:pPr>
            <a:r>
              <a:rPr lang="en-US" altLang="zh-CN" dirty="0"/>
              <a:t>Linux</a:t>
            </a:r>
            <a:r>
              <a:rPr lang="zh-CN" altLang="en-US" dirty="0"/>
              <a:t>命令行与</a:t>
            </a:r>
            <a:r>
              <a:rPr lang="en-US" altLang="zh-CN" dirty="0"/>
              <a:t>shell</a:t>
            </a:r>
            <a:r>
              <a:rPr lang="zh-CN" altLang="en-US" dirty="0"/>
              <a:t>脚本编程大全</a:t>
            </a:r>
            <a:endParaRPr lang="en-US" altLang="zh-CN" dirty="0"/>
          </a:p>
          <a:p>
            <a:pPr lvl="2">
              <a:lnSpc>
                <a:spcPct val="120000"/>
              </a:lnSpc>
            </a:pPr>
            <a:r>
              <a:rPr lang="zh-CN" altLang="en-US" dirty="0"/>
              <a:t>走相关传送门补课</a:t>
            </a:r>
            <a:endParaRPr lang="zh-CN" altLang="en-US" dirty="0"/>
          </a:p>
          <a:p>
            <a:pPr lvl="1">
              <a:lnSpc>
                <a:spcPct val="120000"/>
              </a:lnSpc>
            </a:pPr>
            <a:r>
              <a:rPr lang="zh-CN" altLang="en-US" dirty="0"/>
              <a:t>在随后课程中穿插，专注应用，刻意积累</a:t>
            </a:r>
            <a:endParaRPr lang="en-US" altLang="zh-CN" dirty="0"/>
          </a:p>
          <a:p>
            <a:pPr lvl="2">
              <a:lnSpc>
                <a:spcPct val="120000"/>
              </a:lnSpc>
            </a:pPr>
            <a:r>
              <a:rPr lang="en-US" altLang="zh-CN" dirty="0"/>
              <a:t>dotfiles</a:t>
            </a:r>
            <a:endParaRPr lang="en-US" altLang="zh-CN" dirty="0"/>
          </a:p>
          <a:p>
            <a:pPr lvl="2">
              <a:lnSpc>
                <a:spcPct val="120000"/>
              </a:lnSpc>
            </a:pPr>
            <a:r>
              <a:rPr lang="en-US" altLang="zh-CN" dirty="0" smtClean="0"/>
              <a:t>scripts</a:t>
            </a:r>
            <a:endParaRPr lang="zh-CN" altLang="en-US"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3599999" cy="180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实验环境：虚拟机集群</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360000" y="1620000"/>
            <a:ext cx="8280000" cy="506069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集群环境模拟</a:t>
            </a:r>
            <a:endParaRPr lang="zh-CN" altLang="en-US" dirty="0"/>
          </a:p>
        </p:txBody>
      </p:sp>
      <p:sp>
        <p:nvSpPr>
          <p:cNvPr id="3" name="内容占位符 2"/>
          <p:cNvSpPr>
            <a:spLocks noGrp="1"/>
          </p:cNvSpPr>
          <p:nvPr>
            <p:ph idx="1"/>
          </p:nvPr>
        </p:nvSpPr>
        <p:spPr/>
        <p:txBody>
          <a:bodyPr/>
          <a:lstStyle/>
          <a:p>
            <a:pPr fontAlgn="auto">
              <a:lnSpc>
                <a:spcPct val="120000"/>
              </a:lnSpc>
            </a:pPr>
            <a:r>
              <a:rPr lang="en-US" altLang="zh-CN" dirty="0"/>
              <a:t>PC</a:t>
            </a:r>
            <a:r>
              <a:rPr lang="zh-CN" altLang="en-US" dirty="0"/>
              <a:t>或</a:t>
            </a:r>
            <a:r>
              <a:rPr lang="en-US" altLang="zh-CN" dirty="0" smtClean="0"/>
              <a:t>Laptop</a:t>
            </a:r>
            <a:endParaRPr lang="en-US" altLang="zh-CN" dirty="0" smtClean="0"/>
          </a:p>
          <a:p>
            <a:pPr lvl="1" fontAlgn="auto">
              <a:lnSpc>
                <a:spcPct val="120000"/>
              </a:lnSpc>
            </a:pPr>
            <a:r>
              <a:rPr lang="en-US" altLang="zh-CN" sz="2400" dirty="0" smtClean="0"/>
              <a:t>https://github.com/cs-course/minidc-tutorial</a:t>
            </a:r>
            <a:endParaRPr lang="en-US" altLang="zh-CN" sz="2400" dirty="0" smtClean="0"/>
          </a:p>
          <a:p>
            <a:pPr lvl="1" fontAlgn="auto">
              <a:lnSpc>
                <a:spcPct val="120000"/>
              </a:lnSpc>
            </a:pPr>
            <a:r>
              <a:rPr lang="en-US" altLang="zh-CN" sz="2400" dirty="0" smtClean="0"/>
              <a:t>https://github.com/cs-course/k3s-tutorial</a:t>
            </a:r>
            <a:endParaRPr lang="en-US" altLang="zh-CN" sz="2400" dirty="0" smtClean="0"/>
          </a:p>
          <a:p>
            <a:pPr fontAlgn="auto">
              <a:lnSpc>
                <a:spcPct val="120000"/>
              </a:lnSpc>
            </a:pPr>
            <a:r>
              <a:rPr lang="zh-CN" altLang="en-US" dirty="0"/>
              <a:t>服务器</a:t>
            </a:r>
            <a:r>
              <a:rPr lang="zh-CN" altLang="en-US" dirty="0" smtClean="0"/>
              <a:t>环境</a:t>
            </a:r>
            <a:endParaRPr lang="zh-CN" altLang="en-US" dirty="0"/>
          </a:p>
        </p:txBody>
      </p:sp>
      <p:sp>
        <p:nvSpPr>
          <p:cNvPr id="4" name="左箭头 3"/>
          <p:cNvSpPr/>
          <p:nvPr/>
        </p:nvSpPr>
        <p:spPr>
          <a:xfrm>
            <a:off x="2907792" y="1825624"/>
            <a:ext cx="658368" cy="5243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8" name="内容占位符 7"/>
          <p:cNvSpPr>
            <a:spLocks noGrp="1"/>
          </p:cNvSpPr>
          <p:nvPr>
            <p:ph idx="1"/>
          </p:nvPr>
        </p:nvSpPr>
        <p:spPr>
          <a:xfrm>
            <a:off x="0" y="6241408"/>
            <a:ext cx="9144000" cy="616591"/>
          </a:xfrm>
          <a:solidFill>
            <a:schemeClr val="tx1"/>
          </a:solidFill>
        </p:spPr>
        <p:txBody>
          <a:bodyPr anchor="ctr"/>
          <a:lstStyle/>
          <a:p>
            <a:pPr marL="0" indent="0" algn="ctr">
              <a:buNone/>
            </a:pPr>
            <a:r>
              <a:rPr lang="zh-CN" altLang="en-US" dirty="0">
                <a:solidFill>
                  <a:schemeClr val="bg1"/>
                </a:solidFill>
              </a:rPr>
              <a:t>如果管理员看到的是这样的</a:t>
            </a:r>
            <a:endParaRPr lang="zh-CN" altLang="en-US" dirty="0">
              <a:solidFill>
                <a:schemeClr val="bg1"/>
              </a:solidFill>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26407"/>
            <a:ext cx="9144000" cy="5715001"/>
          </a:xfrm>
          <a:prstGeom prst="rect">
            <a:avLst/>
          </a:prstGeom>
        </p:spPr>
      </p:pic>
      <p:sp>
        <p:nvSpPr>
          <p:cNvPr id="13" name="矩形 12"/>
          <p:cNvSpPr/>
          <p:nvPr/>
        </p:nvSpPr>
        <p:spPr>
          <a:xfrm>
            <a:off x="0" y="0"/>
            <a:ext cx="9144000" cy="5264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000" y="5400000"/>
            <a:ext cx="1384394" cy="1260000"/>
          </a:xfrm>
          <a:prstGeom prst="ellipse">
            <a:avLst/>
          </a:prstGeom>
          <a:ln>
            <a:noFill/>
          </a:ln>
          <a:effectLst>
            <a:softEdge rad="112500"/>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其实并不夸张</a:t>
            </a:r>
            <a:endParaRPr lang="zh-CN" altLang="en-US" dirty="0"/>
          </a:p>
        </p:txBody>
      </p:sp>
      <p:sp>
        <p:nvSpPr>
          <p:cNvPr id="10" name="内容占位符 9"/>
          <p:cNvSpPr>
            <a:spLocks noGrp="1"/>
          </p:cNvSpPr>
          <p:nvPr>
            <p:ph idx="1"/>
          </p:nvPr>
        </p:nvSpPr>
        <p:spPr/>
        <p:txBody>
          <a:bodyPr/>
          <a:lstStyle/>
          <a:p>
            <a:endParaRPr lang="zh-CN" altLang="en-US" dirty="0"/>
          </a:p>
        </p:txBody>
      </p:sp>
      <p:sp>
        <p:nvSpPr>
          <p:cNvPr id="12" name="矩形 11"/>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7463" y="-6292"/>
            <a:ext cx="5883679" cy="6864292"/>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其实并不夸张</a:t>
            </a:r>
            <a:endParaRPr lang="zh-CN" altLang="en-US" dirty="0"/>
          </a:p>
        </p:txBody>
      </p:sp>
      <p:sp>
        <p:nvSpPr>
          <p:cNvPr id="3" name="内容占位符 2"/>
          <p:cNvSpPr>
            <a:spLocks noGrp="1"/>
          </p:cNvSpPr>
          <p:nvPr>
            <p:ph idx="1"/>
          </p:nvPr>
        </p:nvSpPr>
        <p:spPr>
          <a:xfrm>
            <a:off x="628650" y="1825625"/>
            <a:ext cx="6107710" cy="4351338"/>
          </a:xfrm>
        </p:spPr>
        <p:txBody>
          <a:bodyPr/>
          <a:lstStyle/>
          <a:p>
            <a:r>
              <a:rPr lang="zh-CN" altLang="en-US" dirty="0"/>
              <a:t>瑕疵</a:t>
            </a:r>
            <a:endParaRPr lang="en-US" altLang="zh-CN" dirty="0"/>
          </a:p>
          <a:p>
            <a:pPr lvl="1"/>
            <a:r>
              <a:rPr lang="en-US" altLang="zh-CN" dirty="0"/>
              <a:t>Understanding Disk Failure Rates: What Does an MTTF of 1,000,000 Hours Mean to You?</a:t>
            </a:r>
            <a:endParaRPr lang="en-US" altLang="zh-CN" dirty="0"/>
          </a:p>
          <a:p>
            <a:r>
              <a:rPr lang="zh-CN" altLang="en-US" dirty="0"/>
              <a:t>状态</a:t>
            </a:r>
            <a:endParaRPr lang="en-US" altLang="zh-CN" dirty="0"/>
          </a:p>
          <a:p>
            <a:pPr lvl="1"/>
            <a:r>
              <a:rPr lang="en-US" altLang="zh-CN" dirty="0"/>
              <a:t>Failure Trends in a Large Disk Drive Population</a:t>
            </a:r>
            <a:endParaRPr lang="en-US" altLang="zh-CN" dirty="0"/>
          </a:p>
          <a:p>
            <a:r>
              <a:rPr lang="zh-CN" altLang="en-US" dirty="0"/>
              <a:t>环境</a:t>
            </a:r>
            <a:endParaRPr lang="en-US" altLang="zh-CN" dirty="0"/>
          </a:p>
          <a:p>
            <a:pPr lvl="1"/>
            <a:r>
              <a:rPr lang="en-US" altLang="zh-CN" dirty="0"/>
              <a:t>Datacenter Scale Evaluation of the Impact of Temperature on Hard Disk Drive Failures</a:t>
            </a:r>
            <a:endParaRPr lang="zh-CN" altLang="en-US" dirty="0"/>
          </a:p>
        </p:txBody>
      </p:sp>
      <p:pic>
        <p:nvPicPr>
          <p:cNvPr id="4" name="图片 3"/>
          <p:cNvPicPr>
            <a:picLocks noChangeAspect="1"/>
          </p:cNvPicPr>
          <p:nvPr/>
        </p:nvPicPr>
        <p:blipFill>
          <a:blip r:embed="rId1"/>
          <a:stretch>
            <a:fillRect/>
          </a:stretch>
        </p:blipFill>
        <p:spPr>
          <a:xfrm>
            <a:off x="7884000" y="1080000"/>
            <a:ext cx="1260000" cy="1708228"/>
          </a:xfrm>
          <a:prstGeom prst="rect">
            <a:avLst/>
          </a:prstGeom>
        </p:spPr>
      </p:pic>
      <p:pic>
        <p:nvPicPr>
          <p:cNvPr id="5" name="图片 4"/>
          <p:cNvPicPr>
            <a:picLocks noChangeAspect="1"/>
          </p:cNvPicPr>
          <p:nvPr/>
        </p:nvPicPr>
        <p:blipFill>
          <a:blip r:embed="rId2"/>
          <a:stretch>
            <a:fillRect/>
          </a:stretch>
        </p:blipFill>
        <p:spPr>
          <a:xfrm>
            <a:off x="7884000" y="3060000"/>
            <a:ext cx="1260000" cy="1663744"/>
          </a:xfrm>
          <a:prstGeom prst="rect">
            <a:avLst/>
          </a:prstGeom>
        </p:spPr>
      </p:pic>
      <p:pic>
        <p:nvPicPr>
          <p:cNvPr id="6" name="图片 5"/>
          <p:cNvPicPr>
            <a:picLocks noChangeAspect="1"/>
          </p:cNvPicPr>
          <p:nvPr/>
        </p:nvPicPr>
        <p:blipFill>
          <a:blip r:embed="rId3"/>
          <a:stretch>
            <a:fillRect/>
          </a:stretch>
        </p:blipFill>
        <p:spPr>
          <a:xfrm>
            <a:off x="7884000" y="5040000"/>
            <a:ext cx="1260000" cy="1751359"/>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4000" y="1084201"/>
            <a:ext cx="1260000" cy="1908331"/>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4000" y="4961513"/>
            <a:ext cx="1260000" cy="1908331"/>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4000" y="3230301"/>
            <a:ext cx="1260000" cy="1575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如何是好？</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a:t>有兴趣的同学可以继续深入</a:t>
            </a:r>
            <a:endParaRPr lang="en-US" altLang="zh-CN" dirty="0"/>
          </a:p>
          <a:p>
            <a:pPr lvl="1">
              <a:lnSpc>
                <a:spcPct val="120000"/>
              </a:lnSpc>
            </a:pPr>
            <a:r>
              <a:rPr lang="zh-CN" altLang="en-US" dirty="0" smtClean="0"/>
              <a:t>系统管理</a:t>
            </a:r>
            <a:endParaRPr lang="en-US" altLang="zh-CN" dirty="0"/>
          </a:p>
          <a:p>
            <a:pPr lvl="2">
              <a:lnSpc>
                <a:spcPct val="120000"/>
              </a:lnSpc>
            </a:pPr>
            <a:r>
              <a:rPr lang="en-US" altLang="zh-CN" dirty="0" smtClean="0"/>
              <a:t>OpenStack</a:t>
            </a:r>
            <a:endParaRPr lang="en-US" altLang="zh-CN" dirty="0"/>
          </a:p>
          <a:p>
            <a:pPr lvl="2">
              <a:lnSpc>
                <a:spcPct val="120000"/>
              </a:lnSpc>
            </a:pPr>
            <a:r>
              <a:rPr lang="en-US" altLang="zh-CN" dirty="0" smtClean="0"/>
              <a:t>Kubernetes</a:t>
            </a:r>
            <a:endParaRPr lang="en-US" altLang="zh-CN" dirty="0"/>
          </a:p>
          <a:p>
            <a:pPr lvl="1">
              <a:lnSpc>
                <a:spcPct val="120000"/>
              </a:lnSpc>
            </a:pPr>
            <a:r>
              <a:rPr lang="zh-CN" altLang="en-US" dirty="0" smtClean="0"/>
              <a:t>系统</a:t>
            </a:r>
            <a:r>
              <a:rPr lang="zh-CN" altLang="en-US" dirty="0"/>
              <a:t>监控</a:t>
            </a:r>
            <a:endParaRPr lang="en-US" altLang="zh-CN" dirty="0"/>
          </a:p>
          <a:p>
            <a:pPr lvl="2">
              <a:lnSpc>
                <a:spcPct val="120000"/>
              </a:lnSpc>
            </a:pPr>
            <a:r>
              <a:rPr lang="en-US" altLang="zh-CN" dirty="0" smtClean="0"/>
              <a:t>TICK</a:t>
            </a:r>
            <a:endParaRPr lang="en-US" altLang="zh-CN" dirty="0"/>
          </a:p>
          <a:p>
            <a:pPr lvl="2">
              <a:lnSpc>
                <a:spcPct val="120000"/>
              </a:lnSpc>
            </a:pPr>
            <a:r>
              <a:rPr lang="en-US" altLang="zh-CN" dirty="0" err="1"/>
              <a:t>Grafana</a:t>
            </a:r>
            <a:endParaRPr lang="en-US" altLang="zh-CN" dirty="0"/>
          </a:p>
          <a:p>
            <a:pPr lvl="2">
              <a:lnSpc>
                <a:spcPct val="120000"/>
              </a:lnSpc>
            </a:pPr>
            <a:r>
              <a:rPr lang="en-US" altLang="zh-CN" dirty="0" smtClean="0"/>
              <a:t>Prometheus</a:t>
            </a:r>
            <a:endParaRPr lang="en-US" altLang="zh-CN" dirty="0" smtClean="0"/>
          </a:p>
          <a:p>
            <a:pPr lvl="1">
              <a:lnSpc>
                <a:spcPct val="120000"/>
              </a:lnSpc>
            </a:pPr>
            <a:r>
              <a:rPr lang="zh-CN" altLang="en-US" dirty="0"/>
              <a:t>相关</a:t>
            </a:r>
            <a:r>
              <a:rPr lang="zh-CN" altLang="en-US" dirty="0" smtClean="0"/>
              <a:t>研究：智能监控和管理</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后续内容</a:t>
            </a:r>
            <a:endParaRPr lang="zh-CN" altLang="en-US" dirty="0"/>
          </a:p>
        </p:txBody>
      </p:sp>
      <p:sp>
        <p:nvSpPr>
          <p:cNvPr id="3" name="内容占位符 2"/>
          <p:cNvSpPr>
            <a:spLocks noGrp="1"/>
          </p:cNvSpPr>
          <p:nvPr>
            <p:ph idx="1"/>
          </p:nvPr>
        </p:nvSpPr>
        <p:spPr/>
        <p:txBody>
          <a:bodyPr/>
          <a:lstStyle/>
          <a:p>
            <a:r>
              <a:rPr lang="zh-CN" altLang="en-US" dirty="0"/>
              <a:t>熟悉环境</a:t>
            </a:r>
            <a:r>
              <a:rPr lang="zh-CN" altLang="en-US" sz="2000" dirty="0"/>
              <a:t> </a:t>
            </a:r>
            <a:r>
              <a:rPr lang="en-US" altLang="zh-CN" sz="2000" dirty="0"/>
              <a:t>Linux, Git, SSH, Python, OpenStack, K8S, Docker …</a:t>
            </a:r>
            <a:endParaRPr lang="en-US" altLang="zh-CN" sz="2000" dirty="0"/>
          </a:p>
          <a:p>
            <a:r>
              <a:rPr lang="zh-CN" altLang="en-US" dirty="0"/>
              <a:t>着手综述</a:t>
            </a:r>
            <a:r>
              <a:rPr lang="zh-CN" altLang="en-US" sz="2000" dirty="0"/>
              <a:t> 跟随讲座内容，检索和阅读论文，准备下个月汇报</a:t>
            </a:r>
            <a:endParaRPr lang="en-US" altLang="zh-CN" dirty="0"/>
          </a:p>
          <a:p>
            <a:r>
              <a:rPr lang="zh-CN" altLang="en-US" dirty="0"/>
              <a:t>讲解数据中心关键技术：虚拟机与容器</a:t>
            </a:r>
            <a:endParaRPr lang="zh-CN" altLang="en-US" dirty="0"/>
          </a:p>
        </p:txBody>
      </p:sp>
      <p:sp>
        <p:nvSpPr>
          <p:cNvPr id="4" name="矩形 3"/>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
        <p:nvSpPr>
          <p:cNvPr id="5" name="矩形 4"/>
          <p:cNvSpPr/>
          <p:nvPr/>
        </p:nvSpPr>
        <p:spPr>
          <a:xfrm>
            <a:off x="4248834" y="3244334"/>
            <a:ext cx="646331" cy="369332"/>
          </a:xfrm>
          <a:prstGeom prst="rect">
            <a:avLst/>
          </a:prstGeom>
        </p:spPr>
        <p:txBody>
          <a:bodyPr wrap="none">
            <a:spAutoFit/>
          </a:bodyPr>
          <a:lstStyle/>
          <a:p>
            <a:r>
              <a:rPr lang="zh-CN" altLang="en-US" dirty="0">
                <a:solidFill>
                  <a:schemeClr val="bg1"/>
                </a:solidFill>
              </a:rPr>
              <a:t>背景</a:t>
            </a:r>
            <a:endParaRPr lang="zh-CN" altLang="en-US" dirty="0"/>
          </a:p>
        </p:txBody>
      </p:sp>
    </p:spTree>
  </p:cSld>
  <p:clrMapOvr>
    <a:masterClrMapping/>
  </p:clrMapOvr>
</p:sld>
</file>

<file path=ppt/tags/tag1.xml><?xml version="1.0" encoding="utf-8"?>
<p:tagLst xmlns:p="http://schemas.openxmlformats.org/presentationml/2006/main">
  <p:tag name="KSO_WM_UNIT_TABLE_BEAUTIFY" val="smartTable{bde4c1c2-e1ab-4777-9166-066d5ba3fc0f}"/>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17283</Words>
  <Application>WPS 演示</Application>
  <PresentationFormat>全屏显示(4:3)</PresentationFormat>
  <Paragraphs>912</Paragraphs>
  <Slides>95</Slides>
  <Notes>4</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95</vt:i4>
      </vt:variant>
    </vt:vector>
  </HeadingPairs>
  <TitlesOfParts>
    <vt:vector size="105" baseType="lpstr">
      <vt:lpstr>Arial</vt:lpstr>
      <vt:lpstr>宋体</vt:lpstr>
      <vt:lpstr>Wingdings</vt:lpstr>
      <vt:lpstr>Times New Roman</vt:lpstr>
      <vt:lpstr>黑体</vt:lpstr>
      <vt:lpstr>微软雅黑</vt:lpstr>
      <vt:lpstr>Arial Unicode MS</vt:lpstr>
      <vt:lpstr>Calibri</vt:lpstr>
      <vt:lpstr>Office 主题</vt:lpstr>
      <vt:lpstr>Visio.Drawing.15</vt:lpstr>
      <vt:lpstr>数据中心技术</vt:lpstr>
      <vt:lpstr>基本信息</vt:lpstr>
      <vt:lpstr>基本信息</vt:lpstr>
      <vt:lpstr>基本信息</vt:lpstr>
      <vt:lpstr>授课目标</vt:lpstr>
      <vt:lpstr>授课目标</vt:lpstr>
      <vt:lpstr>课程计划</vt:lpstr>
      <vt:lpstr>实验环境：物理机集群</vt:lpstr>
      <vt:lpstr>实验环境：虚拟机集群</vt:lpstr>
      <vt:lpstr>平台技术：虚拟机集群</vt:lpstr>
      <vt:lpstr>平台技术：容器</vt:lpstr>
      <vt:lpstr>慢着</vt:lpstr>
      <vt:lpstr>还有</vt:lpstr>
      <vt:lpstr>背景调查</vt:lpstr>
      <vt:lpstr>背景调查</vt:lpstr>
      <vt:lpstr>背景调查</vt:lpstr>
      <vt:lpstr>刚刚在后台发生了什么</vt:lpstr>
      <vt:lpstr>刚刚在后台发生了什么</vt:lpstr>
      <vt:lpstr>是什么在背后支撑</vt:lpstr>
      <vt:lpstr>问题并不简单</vt:lpstr>
      <vt:lpstr>问题并不简单</vt:lpstr>
      <vt:lpstr>问题并不简单</vt:lpstr>
      <vt:lpstr>问题并不简单</vt:lpstr>
      <vt:lpstr>何谓数据中心</vt:lpstr>
      <vt:lpstr>何谓数据中心</vt:lpstr>
      <vt:lpstr>何谓数据中心</vt:lpstr>
      <vt:lpstr>何谓数据中心</vt:lpstr>
      <vt:lpstr>何谓数据中心</vt:lpstr>
      <vt:lpstr>何谓数据中心</vt:lpstr>
      <vt:lpstr>起源</vt:lpstr>
      <vt:lpstr>历史</vt:lpstr>
      <vt:lpstr>历史</vt:lpstr>
      <vt:lpstr>前沿</vt:lpstr>
      <vt:lpstr>前沿</vt:lpstr>
      <vt:lpstr>前沿</vt:lpstr>
      <vt:lpstr>发展</vt:lpstr>
      <vt:lpstr>发展</vt:lpstr>
      <vt:lpstr>PowerPoint 演示文稿</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案例</vt:lpstr>
      <vt:lpstr>PowerPoint 演示文稿</vt:lpstr>
      <vt:lpstr>等一下</vt:lpstr>
      <vt:lpstr>再谈谈PUE</vt:lpstr>
      <vt:lpstr>算一算</vt:lpstr>
      <vt:lpstr>算一算</vt:lpstr>
      <vt:lpstr>算一算</vt:lpstr>
      <vt:lpstr>PowerPoint 演示文稿</vt:lpstr>
      <vt:lpstr>PowerPoint 演示文稿</vt:lpstr>
      <vt:lpstr>PowerPoint 演示文稿</vt:lpstr>
      <vt:lpstr>PowerPoint 演示文稿</vt:lpstr>
      <vt:lpstr>PowerPoint 演示文稿</vt:lpstr>
      <vt:lpstr>再等一下</vt:lpstr>
      <vt:lpstr>更大的模块化</vt:lpstr>
      <vt:lpstr>案例</vt:lpstr>
      <vt:lpstr>案例</vt:lpstr>
      <vt:lpstr>案例</vt:lpstr>
      <vt:lpstr>更小的模块化</vt:lpstr>
      <vt:lpstr>案例</vt:lpstr>
      <vt:lpstr>案例</vt:lpstr>
      <vt:lpstr>案例</vt:lpstr>
      <vt:lpstr>更高的集成度</vt:lpstr>
      <vt:lpstr>更高的集成度</vt:lpstr>
      <vt:lpstr>更多问题</vt:lpstr>
      <vt:lpstr>概念讨论：数据中心与超算</vt:lpstr>
      <vt:lpstr>阅读讨论</vt:lpstr>
      <vt:lpstr>阅读讨论</vt:lpstr>
      <vt:lpstr>实践环境</vt:lpstr>
      <vt:lpstr>实践环境</vt:lpstr>
      <vt:lpstr>实践环境</vt:lpstr>
      <vt:lpstr>实践环境</vt:lpstr>
      <vt:lpstr>定个小目标</vt:lpstr>
      <vt:lpstr>定个小目标</vt:lpstr>
      <vt:lpstr>成败在于细节</vt:lpstr>
      <vt:lpstr>准备一套系统</vt:lpstr>
      <vt:lpstr>开始熟悉系统</vt:lpstr>
      <vt:lpstr>尝试管理系统</vt:lpstr>
      <vt:lpstr>WARNING</vt:lpstr>
      <vt:lpstr>集群环境模拟</vt:lpstr>
      <vt:lpstr>PowerPoint 演示文稿</vt:lpstr>
      <vt:lpstr>其实并不夸张</vt:lpstr>
      <vt:lpstr>其实并不夸张</vt:lpstr>
      <vt:lpstr>如何是好？</vt:lpstr>
      <vt:lpstr>后续内容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数据中心技术</dc:title>
  <dc:creator>Zhan Shi</dc:creator>
  <cp:lastModifiedBy>施展201106</cp:lastModifiedBy>
  <cp:revision>224</cp:revision>
  <dcterms:created xsi:type="dcterms:W3CDTF">2016-11-06T22:55:00Z</dcterms:created>
  <dcterms:modified xsi:type="dcterms:W3CDTF">2020-11-03T04:22:11Z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